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5" r:id="rId2"/>
    <p:sldId id="291" r:id="rId3"/>
    <p:sldId id="287" r:id="rId4"/>
    <p:sldId id="278" r:id="rId5"/>
    <p:sldId id="260" r:id="rId6"/>
    <p:sldId id="267" r:id="rId7"/>
    <p:sldId id="268" r:id="rId8"/>
    <p:sldId id="277" r:id="rId9"/>
    <p:sldId id="276" r:id="rId10"/>
    <p:sldId id="283" r:id="rId11"/>
    <p:sldId id="290" r:id="rId12"/>
    <p:sldId id="274" r:id="rId13"/>
    <p:sldId id="28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55" autoAdjust="0"/>
    <p:restoredTop sz="84547" autoAdjust="0"/>
  </p:normalViewPr>
  <p:slideViewPr>
    <p:cSldViewPr>
      <p:cViewPr>
        <p:scale>
          <a:sx n="100" d="100"/>
          <a:sy n="100" d="100"/>
        </p:scale>
        <p:origin x="-306" y="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12C05-283C-477E-A62C-689A7DB32140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6A5FA-762A-4A51-9BAE-1CA0A98490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19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yfSGoSp97Ag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Push</a:t>
            </a:r>
            <a:r>
              <a:rPr lang="en-US" baseline="0" dirty="0" smtClean="0"/>
              <a:t> out unit 2 SG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AE6058-50EC-4204-BB82-2B4DF3A6D31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Which ones are testable? Which not and why </a:t>
            </a:r>
          </a:p>
          <a:p>
            <a:endParaRPr lang="en-US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type of wood affect how long it burns?</a:t>
            </a:r>
          </a:p>
          <a:p>
            <a:r>
              <a:rPr lang="en-US" dirty="0" smtClean="0"/>
              <a:t>Is vegetarianism better than eating meat?</a:t>
            </a:r>
            <a:r>
              <a:rPr lang="en-US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type (brand – Granny Smith vs. Red Delicious) of apple affect how many apples a horse will eat?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Take the vegetarianism ? And have them reword to make testable.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77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 them</a:t>
            </a:r>
            <a:r>
              <a:rPr lang="en-US" baseline="0" dirty="0" smtClean="0"/>
              <a:t> we will be using the scientific method to investigate and answer questions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This is the lab report we will be using this year.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Today we will focus on writing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8936-DB53-4F49-8C89-26B0548E79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http://quietube6.com/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v.php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www.youtube.com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watch?v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=yfSGoSp97Ag&amp;feature=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youtu.be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http://youtu.be/yfSGoSp97Ag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clemtigers.weebly.com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http://</a:t>
            </a:r>
            <a:r>
              <a:rPr lang="en-US" dirty="0" err="1" smtClean="0"/>
              <a:t>homebiology.blogspot.com</a:t>
            </a:r>
            <a:r>
              <a:rPr lang="en-US" dirty="0" smtClean="0"/>
              <a:t>/2009/05/growing-bacteria-</a:t>
            </a:r>
            <a:r>
              <a:rPr lang="en-US" dirty="0" err="1" smtClean="0"/>
              <a:t>cultures.html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mrilifescience.weebly.com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/life-science-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testsprojects.html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6A1801-F563-4683-B9C5-D3D6906BF83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cs typeface="ＭＳ Ｐゴシック" charset="0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452218C9-B8B9-294E-8F7C-64B3443C216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Calibri" charset="0"/>
              </a:rPr>
              <a:t>https://www.youtube.com/watch?v=yfSGoSp97Ag&amp;list=UUCahwwtTNfK_aRSLoy_Pbog</a:t>
            </a:r>
            <a:endParaRPr lang="en-US" dirty="0">
              <a:latin typeface="Calibri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AC520EC-87C6-E842-9D29-362C73FDF7E8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http://quietube6.com/v.php/http://www.youtube.com/watch?v=yfSGoSp97Ag&amp;feature=youtu.be</a:t>
            </a:r>
          </a:p>
          <a:p>
            <a:endParaRPr lang="en-US" dirty="0" smtClean="0"/>
          </a:p>
          <a:p>
            <a:r>
              <a:rPr lang="en-US" dirty="0" smtClean="0"/>
              <a:t>https://www.youtube.com/watch?v=yfSGoSp97Ag&amp;list=UUCahwwtTNfK_aRSLoy_Pbog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31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scientists</a:t>
            </a:r>
            <a:r>
              <a:rPr lang="en-US" baseline="0" dirty="0" smtClean="0"/>
              <a:t> answer questions and figure stuff out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Observation …Question.. </a:t>
            </a:r>
          </a:p>
          <a:p>
            <a:r>
              <a:rPr lang="en-US" dirty="0" smtClean="0"/>
              <a:t>Hypothesis </a:t>
            </a:r>
          </a:p>
          <a:p>
            <a:r>
              <a:rPr lang="en-US" dirty="0" smtClean="0"/>
              <a:t>Design Experiment </a:t>
            </a:r>
          </a:p>
          <a:p>
            <a:r>
              <a:rPr lang="en-US" dirty="0" smtClean="0"/>
              <a:t>Gather Data </a:t>
            </a:r>
          </a:p>
          <a:p>
            <a:r>
              <a:rPr lang="en-US" dirty="0" smtClean="0"/>
              <a:t>Form</a:t>
            </a:r>
            <a:r>
              <a:rPr lang="en-US" baseline="0" dirty="0" smtClean="0"/>
              <a:t> a conclusion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8936-DB53-4F49-8C89-26B0548E79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Describe the lab…. Then</a:t>
            </a:r>
            <a:r>
              <a:rPr lang="en-US" baseline="0" dirty="0" smtClean="0"/>
              <a:t> show scots vid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15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00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Ask is this a good scientific question?   Why not?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5B8936-DB53-4F49-8C89-26B0548E79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Have them write a nonscientific question… write some on the board and analyze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56A5FA-762A-4A51-9BAE-1CA0A984900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40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116C2-022E-40A0-83A0-C2120C6BE819}" type="datetimeFigureOut">
              <a:rPr lang="en-US" smtClean="0"/>
              <a:pPr/>
              <a:t>10/20/2014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07302-08C5-402D-8558-5A93B02B0F6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3200400" cy="479425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>
                <a:solidFill>
                  <a:schemeClr val="bg1"/>
                </a:solidFill>
                <a:latin typeface="Cooper Black" pitchFamily="18" charset="0"/>
              </a:rPr>
              <a:t>Welcome to LIFE SCIENCE 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1828800"/>
            <a:ext cx="3810000" cy="533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Today in the OLS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86200" y="2286000"/>
            <a:ext cx="1828800" cy="10668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Unit 1 Lesson 5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505200"/>
            <a:ext cx="128016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3733800"/>
            <a:ext cx="9144000" cy="3124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Cooper Black" pitchFamily="18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 smtClean="0"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7" name="Picture 6" descr="Screen Shot 2013-09-26 at 3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9759" cy="37338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5584411" y="2057400"/>
            <a:ext cx="5584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>
                <a:latin typeface="Cooper Black" pitchFamily="18" charset="0"/>
              </a:rPr>
              <a:t>While you wait answer the following question…</a:t>
            </a:r>
            <a:endParaRPr lang="en-US" sz="2000" b="1" i="1" dirty="0"/>
          </a:p>
        </p:txBody>
      </p:sp>
      <p:sp>
        <p:nvSpPr>
          <p:cNvPr id="12" name="Title 4"/>
          <p:cNvSpPr txBox="1">
            <a:spLocks/>
          </p:cNvSpPr>
          <p:nvPr/>
        </p:nvSpPr>
        <p:spPr>
          <a:xfrm>
            <a:off x="-76200" y="2667000"/>
            <a:ext cx="5324856" cy="11271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Unit 2 Lesson 2 </a:t>
            </a:r>
          </a:p>
          <a:p>
            <a:pPr>
              <a:spcBef>
                <a:spcPts val="0"/>
              </a:spcBef>
              <a:defRPr/>
            </a:pPr>
            <a:r>
              <a:rPr lang="en-US" sz="18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Growing Bacteria Lab Results/Lab Report 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47800" y="2667000"/>
            <a:ext cx="2610224" cy="3461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Today in the OLS  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72000"/>
            <a:ext cx="5114221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Did you petri dishes? </a:t>
            </a:r>
            <a:endParaRPr lang="en-US" sz="2800" dirty="0" smtClean="0"/>
          </a:p>
          <a:p>
            <a:pPr marL="514350" indent="-514350">
              <a:buAutoNum type="alphaUcPeriod"/>
            </a:pPr>
            <a:r>
              <a:rPr lang="en-US" sz="2800" dirty="0" smtClean="0"/>
              <a:t>Yes, of course</a:t>
            </a:r>
          </a:p>
          <a:p>
            <a:r>
              <a:rPr lang="en-US" sz="2800" dirty="0" smtClean="0"/>
              <a:t>B. </a:t>
            </a:r>
            <a:r>
              <a:rPr lang="en-US" sz="2800" dirty="0"/>
              <a:t> </a:t>
            </a:r>
            <a:r>
              <a:rPr lang="en-US" sz="2800" dirty="0" smtClean="0"/>
              <a:t>Yes, but they are still watery! </a:t>
            </a:r>
          </a:p>
          <a:p>
            <a:pPr marL="514350" indent="-514350">
              <a:buAutoNum type="alphaUcPeriod"/>
            </a:pPr>
            <a:r>
              <a:rPr lang="en-US" sz="2800" dirty="0" smtClean="0"/>
              <a:t>Petri dishes? Lab?  </a:t>
            </a:r>
          </a:p>
          <a:p>
            <a:pPr marL="514350" indent="-514350">
              <a:buAutoNum type="alphaUcPeriod"/>
            </a:pPr>
            <a:endParaRPr lang="en-US" sz="2800" dirty="0" smtClean="0"/>
          </a:p>
        </p:txBody>
      </p:sp>
      <p:pic>
        <p:nvPicPr>
          <p:cNvPr id="14" name="Picture 2" descr="Photo: We should note, of course that you are less than 10% you by *number*. By mass, you are much more yourself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265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39"/>
    </mc:Choice>
    <mc:Fallback xmlns="">
      <p:transition xmlns:p14="http://schemas.microsoft.com/office/powerpoint/2010/main" spd="slow" advTm="343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0" y="152400"/>
            <a:ext cx="4572000" cy="1295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1F497D"/>
                </a:solidFill>
              </a:rPr>
              <a:t>  QUESTIONS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533400" y="1981200"/>
            <a:ext cx="32004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1F497D"/>
                </a:solidFill>
              </a:rPr>
              <a:t>Non-Scientific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Answers are different depending who you ask  </a:t>
            </a:r>
          </a:p>
          <a:p>
            <a:pPr algn="ctr"/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5181600" y="1981200"/>
            <a:ext cx="3276600" cy="12192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u="sng" dirty="0" smtClean="0">
                <a:solidFill>
                  <a:srgbClr val="1F497D"/>
                </a:solidFill>
              </a:rPr>
              <a:t>Scientific</a:t>
            </a:r>
          </a:p>
          <a:p>
            <a:pPr algn="ctr"/>
            <a:r>
              <a:rPr lang="en-US" b="1" dirty="0" smtClean="0">
                <a:solidFill>
                  <a:srgbClr val="1F497D"/>
                </a:solidFill>
              </a:rPr>
              <a:t>Can be answered with an investigation  </a:t>
            </a:r>
          </a:p>
          <a:p>
            <a:pPr algn="ctr"/>
            <a:endParaRPr lang="en-US" b="1" dirty="0"/>
          </a:p>
        </p:txBody>
      </p:sp>
      <p:cxnSp>
        <p:nvCxnSpPr>
          <p:cNvPr id="8" name="Straight Arrow Connector 7"/>
          <p:cNvCxnSpPr>
            <a:stCxn id="4" idx="2"/>
          </p:cNvCxnSpPr>
          <p:nvPr/>
        </p:nvCxnSpPr>
        <p:spPr>
          <a:xfrm flipH="1">
            <a:off x="2362200" y="14478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2"/>
          </p:cNvCxnSpPr>
          <p:nvPr/>
        </p:nvCxnSpPr>
        <p:spPr>
          <a:xfrm>
            <a:off x="4572000" y="1447800"/>
            <a:ext cx="2209800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4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Which Questions are Scientific </a:t>
            </a:r>
            <a:r>
              <a:rPr lang="en-US" sz="2400" dirty="0" smtClean="0"/>
              <a:t>(</a:t>
            </a:r>
            <a:r>
              <a:rPr lang="en-US" sz="2700" dirty="0" smtClean="0"/>
              <a:t>Testable)?  </a:t>
            </a:r>
            <a:br>
              <a:rPr lang="en-US" sz="2700" dirty="0" smtClean="0"/>
            </a:br>
            <a:r>
              <a:rPr lang="en-US" dirty="0" smtClean="0"/>
              <a:t>Which are Not?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28883" y="2133600"/>
            <a:ext cx="9123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Does the type of apple (Granny Smith or Red Delicious) affect </a:t>
            </a:r>
          </a:p>
          <a:p>
            <a:pPr algn="ctr"/>
            <a:r>
              <a:rPr lang="en-US" sz="2800" dirty="0" smtClean="0"/>
              <a:t>how many apples a horse will eat?</a:t>
            </a:r>
            <a:endParaRPr lang="en-US" sz="2800" dirty="0"/>
          </a:p>
        </p:txBody>
      </p:sp>
      <p:pic>
        <p:nvPicPr>
          <p:cNvPr id="5" name="Picture 4" descr="Screen Shot 2013-10-16 at 7.06.1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0"/>
            <a:ext cx="833899" cy="777469"/>
          </a:xfrm>
          <a:prstGeom prst="rect">
            <a:avLst/>
          </a:prstGeom>
        </p:spPr>
      </p:pic>
      <p:pic>
        <p:nvPicPr>
          <p:cNvPr id="6" name="Picture 5" descr="Screen Shot 2013-10-16 at 7.06.19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85800"/>
            <a:ext cx="9271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3733800"/>
            <a:ext cx="6281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Is vegetarianism better than eating meat?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181600"/>
            <a:ext cx="7925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the type of wood (type of tree) affect how long it burns?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941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6019800" cy="1143000"/>
          </a:xfrm>
        </p:spPr>
        <p:txBody>
          <a:bodyPr>
            <a:normAutofit/>
          </a:bodyPr>
          <a:lstStyle/>
          <a:p>
            <a:r>
              <a:rPr lang="en-US" sz="3600" u="sng" dirty="0" smtClean="0"/>
              <a:t>The Scientific Method </a:t>
            </a:r>
            <a:endParaRPr lang="en-US" sz="36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9144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- A process that scientists use to investigate things</a:t>
            </a:r>
            <a:endParaRPr lang="en-US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2383" y="3962400"/>
            <a:ext cx="357351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8200" y="2819400"/>
            <a:ext cx="43434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Anyone trying to solve a problem can make observations and use the scientific method</a:t>
            </a:r>
            <a:r>
              <a:rPr lang="en-US" b="1" dirty="0" smtClean="0"/>
              <a:t>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477000" y="14478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 Shot 2013-10-16 at 6.26.47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4800600" cy="6845300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76200" y="762000"/>
            <a:ext cx="4419600" cy="609600"/>
          </a:xfrm>
          <a:prstGeom prst="frame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0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8"/>
          <p:cNvSpPr txBox="1">
            <a:spLocks noChangeArrowheads="1"/>
          </p:cNvSpPr>
          <p:nvPr/>
        </p:nvSpPr>
        <p:spPr bwMode="auto">
          <a:xfrm>
            <a:off x="1096001" y="-358239"/>
            <a:ext cx="693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4000" b="1" dirty="0" smtClean="0">
              <a:latin typeface="Calibri" pitchFamily="34" charset="0"/>
            </a:endParaRPr>
          </a:p>
          <a:p>
            <a:pPr algn="ctr"/>
            <a:r>
              <a:rPr lang="en-US" sz="3200" b="1" u="sng" dirty="0" smtClean="0">
                <a:latin typeface="Calibri" pitchFamily="34" charset="0"/>
              </a:rPr>
              <a:t>Life Science Homework</a:t>
            </a:r>
            <a:r>
              <a:rPr lang="en-US" sz="3200" b="1" dirty="0" smtClean="0">
                <a:latin typeface="Calibri" pitchFamily="34" charset="0"/>
              </a:rPr>
              <a:t> 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-152400"/>
            <a:ext cx="9144000" cy="37338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71600" y="1219200"/>
            <a:ext cx="2375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914400"/>
            <a:ext cx="6778130" cy="1015663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Make observations of petri dishes during class time tomorrow.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/>
          </a:p>
        </p:txBody>
      </p:sp>
      <p:sp>
        <p:nvSpPr>
          <p:cNvPr id="8" name="Frame 7"/>
          <p:cNvSpPr/>
          <p:nvPr/>
        </p:nvSpPr>
        <p:spPr>
          <a:xfrm>
            <a:off x="-12700" y="3886200"/>
            <a:ext cx="9144000" cy="2984500"/>
          </a:xfrm>
          <a:prstGeom prst="fram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3810000"/>
            <a:ext cx="7735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Comic Sans MS" panose="030F0702030302020204" pitchFamily="66" charset="0"/>
              </a:rPr>
              <a:t>Class Ticket</a:t>
            </a:r>
          </a:p>
        </p:txBody>
      </p:sp>
      <p:pic>
        <p:nvPicPr>
          <p:cNvPr id="10" name="Picture 3" descr="C:\Users\User\AppData\Local\Microsoft\Windows\Temporary Internet Files\Content.IE5\C15IPJ8W\MP90040370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000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6430786"/>
            <a:ext cx="3459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Clemson Tigers Team Website- 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9322587" y="494959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38400" y="4572000"/>
            <a:ext cx="5865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Any questions about how to complete the Lab ?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19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600200"/>
            <a:ext cx="3048000" cy="2362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600200"/>
            <a:ext cx="2895600" cy="236220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24600" y="1600200"/>
            <a:ext cx="2819400" cy="2362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W</a:t>
            </a:r>
          </a:p>
        </p:txBody>
      </p:sp>
      <p:sp>
        <p:nvSpPr>
          <p:cNvPr id="6" name="Rectangle 5"/>
          <p:cNvSpPr/>
          <p:nvPr/>
        </p:nvSpPr>
        <p:spPr>
          <a:xfrm>
            <a:off x="990600" y="4267200"/>
            <a:ext cx="3352800" cy="2362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0" y="1828800"/>
            <a:ext cx="3048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Monday  </a:t>
            </a:r>
            <a:r>
              <a:rPr lang="en-US" sz="2400" dirty="0" smtClean="0"/>
              <a:t>10/19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276600" y="1793687"/>
            <a:ext cx="3048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Tuesday </a:t>
            </a:r>
            <a:r>
              <a:rPr lang="en-US" sz="2400" dirty="0" smtClean="0"/>
              <a:t>10/20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6544164" y="1715631"/>
            <a:ext cx="22860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Wednesday </a:t>
            </a:r>
            <a:r>
              <a:rPr lang="en-US" sz="2400" dirty="0" smtClean="0"/>
              <a:t>10/21</a:t>
            </a:r>
          </a:p>
          <a:p>
            <a:pPr algn="ctr"/>
            <a:endParaRPr lang="en-US" sz="2400" dirty="0">
              <a:latin typeface="Arial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endParaRPr lang="en-US" sz="2000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181600" y="4267200"/>
            <a:ext cx="3276600" cy="2286000"/>
          </a:xfrm>
          <a:prstGeom prst="rect">
            <a:avLst/>
          </a:prstGeom>
          <a:noFill/>
          <a:ln w="25402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  <p:txBody>
          <a:bodyPr anchor="ctr" anchorCtr="1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154" name="TextBox 13"/>
          <p:cNvSpPr txBox="1">
            <a:spLocks noChangeArrowheads="1"/>
          </p:cNvSpPr>
          <p:nvPr/>
        </p:nvSpPr>
        <p:spPr bwMode="auto">
          <a:xfrm>
            <a:off x="5265968" y="4343400"/>
            <a:ext cx="3048000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2400" dirty="0"/>
              <a:t>Friday  </a:t>
            </a:r>
            <a:r>
              <a:rPr lang="en-US" sz="2400" dirty="0" smtClean="0"/>
              <a:t>10/23</a:t>
            </a:r>
          </a:p>
          <a:p>
            <a:pPr algn="ctr"/>
            <a:endParaRPr lang="en-US" sz="2400" dirty="0" smtClean="0"/>
          </a:p>
          <a:p>
            <a:pPr algn="ctr"/>
            <a:r>
              <a:rPr lang="en-US" sz="2400" dirty="0" smtClean="0"/>
              <a:t>Weekly Review/</a:t>
            </a:r>
            <a:endParaRPr lang="en-US" sz="2400" dirty="0"/>
          </a:p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Quiz</a:t>
            </a:r>
            <a:endParaRPr lang="en-US" sz="4400" b="1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6155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501967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34" r="9479" b="78792"/>
          <a:stretch>
            <a:fillRect/>
          </a:stretch>
        </p:blipFill>
        <p:spPr bwMode="auto">
          <a:xfrm>
            <a:off x="0" y="228600"/>
            <a:ext cx="6334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TextBox 8"/>
          <p:cNvSpPr txBox="1">
            <a:spLocks noChangeArrowheads="1"/>
          </p:cNvSpPr>
          <p:nvPr/>
        </p:nvSpPr>
        <p:spPr bwMode="auto">
          <a:xfrm>
            <a:off x="841512" y="4083040"/>
            <a:ext cx="32004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endParaRPr lang="en-US" sz="2400" dirty="0"/>
          </a:p>
          <a:p>
            <a:pPr algn="ctr"/>
            <a:r>
              <a:rPr lang="en-US" sz="2400" dirty="0"/>
              <a:t>Thursday </a:t>
            </a:r>
            <a:r>
              <a:rPr lang="en-US" sz="2400" dirty="0" smtClean="0"/>
              <a:t>10/22</a:t>
            </a:r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b="1" dirty="0">
              <a:solidFill>
                <a:srgbClr val="FF0000"/>
              </a:solidFill>
            </a:endParaRP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6158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5265" y="396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290" y="33528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2775466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2" descr="C:\Users\User\AppData\Local\Microsoft\Windows\Temporary Internet Files\Content.IE5\1H7K0ZLY\MC90044131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3767792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2" name="Group 40"/>
          <p:cNvGrpSpPr>
            <a:grpSpLocks/>
          </p:cNvGrpSpPr>
          <p:nvPr/>
        </p:nvGrpSpPr>
        <p:grpSpPr bwMode="auto">
          <a:xfrm>
            <a:off x="0" y="0"/>
            <a:ext cx="9144000" cy="1295401"/>
            <a:chOff x="0" y="228600"/>
            <a:chExt cx="9144000" cy="1271586"/>
          </a:xfrm>
        </p:grpSpPr>
        <p:pic>
          <p:nvPicPr>
            <p:cNvPr id="6163" name="Picture 3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25" b="49080"/>
            <a:stretch>
              <a:fillRect/>
            </a:stretch>
          </p:blipFill>
          <p:spPr bwMode="auto">
            <a:xfrm>
              <a:off x="0" y="228600"/>
              <a:ext cx="4495799" cy="1259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172" r="4738"/>
            <a:stretch>
              <a:fillRect/>
            </a:stretch>
          </p:blipFill>
          <p:spPr bwMode="auto">
            <a:xfrm>
              <a:off x="4343400" y="228600"/>
              <a:ext cx="4800600" cy="1271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28600"/>
              <a:ext cx="1278194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228600"/>
              <a:ext cx="1451112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28600"/>
              <a:ext cx="1188692" cy="1038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880"/>
            <a:stretch>
              <a:fillRect/>
            </a:stretch>
          </p:blipFill>
          <p:spPr bwMode="auto">
            <a:xfrm>
              <a:off x="2438400" y="228600"/>
              <a:ext cx="1257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56"/>
            <a:stretch>
              <a:fillRect/>
            </a:stretch>
          </p:blipFill>
          <p:spPr bwMode="auto">
            <a:xfrm>
              <a:off x="5562600" y="228600"/>
              <a:ext cx="1227368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0" name="Picture 6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28600"/>
              <a:ext cx="1219200" cy="1004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1" name="Picture 7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677"/>
            <a:stretch>
              <a:fillRect/>
            </a:stretch>
          </p:blipFill>
          <p:spPr bwMode="auto">
            <a:xfrm>
              <a:off x="3581400" y="228600"/>
              <a:ext cx="914400" cy="1047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72" name="Picture 8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250"/>
            <a:stretch>
              <a:fillRect/>
            </a:stretch>
          </p:blipFill>
          <p:spPr bwMode="auto">
            <a:xfrm>
              <a:off x="6858000" y="228600"/>
              <a:ext cx="914400" cy="914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27" y="3257675"/>
            <a:ext cx="1114323" cy="92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135" y="2521295"/>
            <a:ext cx="2630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 </a:t>
            </a:r>
            <a:r>
              <a:rPr lang="en-US" sz="2400" dirty="0"/>
              <a:t>2</a:t>
            </a:r>
            <a:r>
              <a:rPr lang="en-US" sz="2400" dirty="0" smtClean="0"/>
              <a:t> Lesson 2</a:t>
            </a:r>
            <a:endParaRPr lang="en-US" sz="2400" dirty="0"/>
          </a:p>
          <a:p>
            <a:r>
              <a:rPr lang="en-US" sz="2400" dirty="0" smtClean="0"/>
              <a:t>Bacteria lab set up 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3695700" y="2544018"/>
            <a:ext cx="20826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 </a:t>
            </a:r>
            <a:r>
              <a:rPr lang="en-US" sz="2400" dirty="0"/>
              <a:t>2</a:t>
            </a:r>
            <a:r>
              <a:rPr lang="en-US" sz="2400" dirty="0" smtClean="0"/>
              <a:t> Lesson 2</a:t>
            </a:r>
            <a:endParaRPr lang="en-US" sz="2400" dirty="0"/>
          </a:p>
          <a:p>
            <a:r>
              <a:rPr lang="en-US" sz="2400" dirty="0" smtClean="0"/>
              <a:t>Bacteria lab 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6372623" y="2567464"/>
            <a:ext cx="2387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Wiggle room wed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671320" y="5123825"/>
            <a:ext cx="2143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Unit 2 Lesson </a:t>
            </a:r>
            <a:r>
              <a:rPr lang="en-US" sz="2400" dirty="0"/>
              <a:t>3</a:t>
            </a:r>
            <a:endParaRPr lang="en-US" sz="2400" dirty="0" smtClean="0"/>
          </a:p>
          <a:p>
            <a:r>
              <a:rPr lang="en-US" sz="2400" dirty="0" smtClean="0"/>
              <a:t>Cell organelles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53200" y="3352800"/>
            <a:ext cx="1369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LAB REPORT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8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Our Goals for the day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914400"/>
            <a:ext cx="9144000" cy="3754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+mn-lt"/>
              <a:ea typeface="+mn-ea"/>
              <a:cs typeface="+mn-cs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1295400" y="1066800"/>
            <a:ext cx="72390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2400" b="1" dirty="0" smtClean="0">
                <a:ea typeface="+mn-ea"/>
              </a:rPr>
              <a:t>Objectives</a:t>
            </a:r>
            <a:r>
              <a:rPr lang="en-US" sz="2400" dirty="0" smtClean="0">
                <a:ea typeface="+mn-ea"/>
              </a:rPr>
              <a:t>: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dirty="0" smtClean="0">
                <a:ea typeface="+mn-ea"/>
              </a:rPr>
              <a:t> 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7174" name="AutoShape 2" descr="data:image/jpeg;base64,/9j/4AAQSkZJRgABAQAAAQABAAD/2wCEAAkGBxAQEA8ODA8ODw8NDQ8ODQ4MEA8MDg4QFBEWFxQRFBUYHCggGBolHBUWITEhJSkrLjouFx8zRDMsNzQtLisBCgoKDg0OGxAQGy8mICQ1MjcsLCwsLCwvLTU3LC00LCwvLDQsLCwtLCwuLDQsLywsLDQsLDcsLDQsLCw0LCwtLP/AABEIAMIBAwMBEQACEQEDEQH/xAAcAAEAAgMBAQEAAAAAAAAAAAAAAQQCAwUGBwj/xABAEAACAgECAwQIAwUECwAAAAABAgADEQQSBSExBhNBUQciMmFxgZGhFEJSFSNisdGSoqPCFjNDU3KTwcPh8PH/xAAaAQEAAgMBAAAAAAAAAAAAAAAABAUBAgMG/8QALxEBAAICAAQDBwQCAwAAAAAAAAECAxEEEiExBRNBIlFhcbHB8IGRodEjMhQk4f/aAAwDAQACEQMRAD8A+4QEBAQEBAQEBAQEBAQEBAQEBAQEBAQEBAQEBAQEBAQEBAQEBAQEBAQEBAQEBAQEBAQEBAQEBAQEBAQEBAQEBAQEBAQEBAQEBAQEBAQEBAQEBAQEBAQEBAQEBAQEBAQEBAQEBAQEBAQEBAQEBAQEBAQEBAQED5T2n9KrJa9WiFa1VuU7+z1zYQcEqCQAufjnryka+W2/ZXXD+H4orE5t7n07LvZT0kNdbXTrBXttZa1trBQq7HC7hkggkjmMdZimad6s24nwzH5c3wzO49JfSZKUbmP2h0Qfu21enDg4INi8j5E9AZp5lN62kxwfETXmik6+TpA5AI5gjII5giboyYCAgICAgICAgICAgICAgICAgICAgICAgICAgVeLWFdPeye0tFrL8QhImJ7N6Ru0bfn70fNWnEaLrV3LpdNqtQF5czXp2IHPxxk/KRcU6lfcdSbV175iP5dCriPCWvs1Or02tpFlpsNek1FFtCEnOANiOBnngZ6xzUmesMzh4nHXVbxMfH8l7f0w8demijS0sUOrLtaV5MakA9T4EsP7OJ1zT00geG44m03n07fN840PA9Y2gbiibTp0tasoWY2bFYKbcYxt3ZHXPLM4zi9nayrx2s3lz3e+9EnaBnazQ2MSoqN9APPZhgHUe71lOPjN8Fpj2UbxbHW0RmiOvafs9z2n4wui0t2qYA92oCKTje7EKq/Uj7zve3LG1Tw+LzckU/d4js/6TXuvooupqIvuSnvKy9ewu21Tg5zzI8ROFM1t6mFrxHhmKMc3x2npHafyH0uSVI51fHtGzmtdVQXVipXvFB3DqBnr8pp5ld62kTwmeK800nXydGbo5AQEBAQEBAQEBAQEBAQEBAQEBAQIJgYs8CpqtWqg7uYIII8x4iGYfnfU1fgdWyoUbuXfuTYosrtpYFSrr4hkYqw95kG0TSXqsV8fE4uvf1+E/nWFbVkanUY02nWrvXr26fThmRB6oYgHmB1PziPanpDForix6tbevWXuvTG/eWaKxea91dXnwDbkP8j9p1z+koHhURq9fl92/gHF6V7N6vTl1FtVepqaskBt11hNZA8Qe8HPzBit48uWuXh7xxtZ10nX8d/o5foeBPEyR0r0Vxby9Z6wB/75TGH/AGdPEp1i18f7dr018Z56fRIfZB1VwHmcrWD/AHz9JtmnrEOPhuPVbZJ+Uff7Pm2jayg1WMpV1FWpQeJU4srb5gqfnONukrLFMXpr37j7P07XerILAfVZA4P8JGZOeXmNTp+ceAu+o1mkViT32t07MDz63KT9syDWN2h6nNaa4rRvpET9H6Sk55UgICAgICAgICAgICAgICAgIEZgQWgSIEEQMHSBUv0gbrA4fEuy1FwItqRx/Eob+cxMQ3re1e0uRp+w2noYvQhrJ67GZQfiOkxyw3nNae8qXargVt9BpVQdrB62bqrDPP6Ej5zW9OaNO3D8ROK/ND53rOz2uTk2nL46NWVYfXkftI/kztcx4pjmvq936P8ARLoa7Hfd31203O6msKq5wig9AMk58fpO9K8sKnic05rPAcb4i2u1lloU2HU24qTzQDai9R+VR95GmZtbcLulaYMUVt2jv91bVLYrbb0tRgoULfvztA2qF3flAGBjlymJ3Hdvj8u0bx9vg+19n+MhuBpbuy1PDbEJPM7qa2Tn80kqtvY28/nxa4qa++fq+XejurdxPQL4C5m/sVO3+WcMf+0LfjJ1gvP53h+hQZMebZZgICAgICAgICAgeWPEu91Fq2MQtVjVImcKNpwSR4kkTzPHcRe2eazOqx6LKuLlxRNe8upodViwVA5VwxAznaRz5e7rJXhvE2nL5W9xr9kfLj9nmdWXiKQECMwMSYGDPAqa3U7Uc+SMfoDAt6PULYiuhyGAMDdAjECMQMSkDFqhA1NpgfCBXs0CnwEG1TUcJVgRjkQQR4ETGm0Wl5a/sBpw/eU1LW45g1jYQfdia8kOv/ItrUz0cbjfYC+4qyX4KAgC1d4xnPhgzW+LmSeH46cPaG0cG1Ok4ZqNIP372JcFFY2gd51UZPvP1mOSYpytp4ml+IjLMajp/D5wGt07AvXbS6nIZlsqK/BxyEjTS0LvHxWC3TpPze39H/azV26zTadtTY9Dd4bRawvyq1sQAzZI9bb4zfFa/NqZRfEMODyZvWkRPvj5/Do+y12Zkx5xtBgTAwVoGWYEwEBAQK+v1aUVWXW52VIWbHMnHgPeek1veKVm0+jatZtMRD5bq+LPfqGuq0z6cWH94N4uVj034wNp8wCf6+e4q2DNbm7fyuMOO9K8s9XtezCUr+8bUCy5l2gFWqCDxADdT75K8PrwuOdxeJtPv6fxKJxU5ZjXLqP3ellygIgQYGJMDU7wKt12IHH4lqvUceasPtA5PBuMvQce0h6r5e8QPaaDilVwyjDPiDyIgXYCAgMQIxAjECCsDE1iBiaRAwbSqeogVruEVPydFPxAMxpmLSraTszpKnNlWnpRz1dEVWPzAjUNvMtrW3Xrrx0mWjYBAra/WpShdz0HIeJPlA0aO/KIT1Kgn4kZMC2rwM8wM4CAgee7fc9Bcv63oX/GQn7AyJxtuXDM/L6pHCxvLH56PmPC9YwBDdUYqflKDLSN7hcVl6ThHF9liK45PyHkZGmmusNclOaHv+G37lI/SRj/AIT0/wCs9F4Zn8zFqfT6en9KfNTllbli4sTA1sYFe0wOdqngee4pZyPwMDiK8C7w0qXw14oPIIdtljOx6KoWB6mq3X0D94guUHrWctjzxgGBZ0/aWonbaGrbxDgiB1KddU/sup+cCwGB6GBMBAQEBAYgRiAMDRfrK0GXdR8TA4uv7UIuRSNx8zyEDy+u1z3Nmxs5OAPAZ8oHpdHqekDq02wN4aBZgICB5f0gWfuKa/16gE/BUY/zIld4nbWKI98pvA13kmfg+c/hjWVY/wC3RrR/zrE/7efnKq8Ty1n3x95WMTu0x7v6X9TWe6V19qtlcfI8/tItZ9vU+ro972bv9nPLcpQg+DDmM/cfOTfC7+Xnmk+vT9Y/JVvF16bh6CejV6DA1tAr2iBztSsDg8QpzmBb0fZWu6tWX8VpyD634gVsbB5gA+r8/pA9DoODVacD8OnrdGsY7rD9eXy5QL+TzyBgeZ5nl1geT7U9qtFQpRkXUW+FYwQPif6QPJ6jjumdA+mS6q9mG6osDUo/Ng4z94FzS8YuAG2xh7icwOjV2k1A/MD8RAtV9q7fFVP2gbl7Wt41j6wM/wDS0/7v7wB7Wnwr+8DW/auzwRR84FaztLeem0fAZgU7uL3t7VjfLlApPaTzJJPvOYGtngYB/WHxED0OgfpA7mmaBcDQL8BAQKHF+E1apVW7cNjbkZCFZcjB6gjBnDPw9M1eW7rizWxTurw3b7RJRZpEqGEGmatRnPJHzzPj7crfEKRTkrXtpO4O825plT0ib6WXzUj7SjydJT4ns9Un7u046XImpr8ssMt/eBPzk7jKzh4iL19dTH5+d1fHtY+vp0l6VLQQpBHrjKgnmeWeU9LS8XrFo7SrprMTMe5kZsw1tA0uIFUKrua96BgASpYb8Hx29YGCaDUV3K1X4ZqsjebQ/egZ5lCOWcf/AGBc4nq6qE32rYVJ2kUo7k58wv8AMwOXb2o0ip36Wb85UVhSlg9xHh84HmdR26sZ2FlNT6dhtNRzux57v/EDx/F2qtueyirukbGEyzYOOZyYDTpiB0qngWFsgbA8DIPAnfAnfAb4Eb4EF4GJeBrZ4FnQ0FjuPy/rA9Ho6oHX06wLYEDoQEBAQPHekLSCz8MT4G5P7QQ/5ZVeK9K1t+fnRYcB3tDy/Z4na6MclHZc+YlFxGtxMeqx7Q9D2w71eHafVae2qt9NUpbvc5tUoB3aH9RIGB/KX84KZ+Gx2v6RH0QeGn/sWpre5/br3eC4RrtfxDWaQV3ItujrDVPaStVaVgb3YDqW6NjruxyHTrjiela+nZZZa4cGK246W7/Hfb9vR9m4XxOnVVJqNLYLKrM7XAK9Dggg8wc+Bk2tomNw89lxWx2mt41KwZlzaXMDk8TpyyOtGmuKk5/EDDAeG1sH6GBWt1mrDGwXoCetDIHoXyCnk3xMCvru0GoZdvqU8sMaSWZvgT7I+8DyWuIOYHHuyOnOBrU+YIgb64FmtoG9XgbA8DIPAnfAnfAb4Eb4EF4GSVM3sg/E8hAv6XhhPNufu8IHb0uix4QOpRRiBerrgbwsC3AiAgIHne2yZppb9OoH3RxKzxWu8O/dP9pvAz/kmPg8Rwxwtt4P6931EoMkbrVay5Xb3Vah10ZLZ0j1P+HC8gLK3K2Bh+rpg+Rx55vsMT5FN+5twk0i14iOu+s/R5Oq5kJNbMhKsjFCVyrDDKcdQR4TolzET3h9Z9FfD76NPZbqG21apkfT0N7QwDm33bhjl5KDJWGsxHVReJZqXvEV7x3n7fo9hrdONQmwW214YFjp37t+nsk4yBznZWtuxK09dsKigF7G6ADGSTA41muRye63lB0dhtVz/D4ke+BzdXfA4uqtJgc21CYGC6InwgWauF58IFlOD+6Bs/Yg8oGJ4IfAmBieDv4H7QI/ZVnmPpAfsuz3feBkOFWef2gbF4O3ifoIG+vgnnkwLlPB1H5YF6nhwHhAu1aPHhAt16eBYSqBuVIGe2BtgIEQIzA4va8Z0rH9FlLf4gX/ADSD4jG+Ht+n1SuDn/NH6/R82uvWu63vDhWRT8eWJQVrNqRpcTOlfg3ZO3XbrXvCabbetBBZ7EtGdgKYxt3HJweYHh1l9w2PmxxMuGXj4xxy1jr9v7VuEdhtVfXe1g7h6spUluQLbVYZ54/1eAcNjnkTrXDM726ZfEaV5eXrvv8AD/17zgfF001NVGvu3ahN1dt6Vsa0bcQqGzbgkDC590kUiYjUqbiL0vkm1I1DsnieCU0wGoY+0+dqJ5b36N8BNnFWd9Yrb++quDcnosr2VAeGwjn9esDXfa7ZNgQE/lqBCgeXvgc69CYFRtKTAzr4f7oFynh3ugXqdD7oFtNGPKBtGkHlAy/CDygR+DHlAfgh5QH4IeUCRoh5QMhox5QM10o8oGxdPA2LTAzFUDMJAzCwMgIE4gTAjMCCYGuyzEDidoLd9FiDmWXkPeCCPuJF4r2sdqe92wTy3iz5zq9J3twNqtWpUKC/LLeUoppfDj3K3jJTJbUPV9nytVZqq5qrk8ufMgZk/wAPy38vr70DjIjn/R1rdQVXdgk5A2rzLE+Et47ILCu9znviuxlK9yMOMHruJ6n3dJkZLeqgKgCqOiqAAPlAg35gYkZgQNPmBsXSDygb69KIFlNPA3rTA2CuBmEgTsgTsgNkCe7gNkCdkBsgTsgTtgTiBOIE4gMQJgY5gYkwMGaByeM68UtUW5o+9W9x9Ug/zgV+/qsGVdefgTtM0tSJZidK92hpb2zWR/EVInOcES255R32npGF28vy1jAm1cUQxNplytVxUu6Y9VFbkBOrVFmtgYDVGBZpuJgX6GgXqRAtokDeqQNirAzCwMwsCQIE4gTiAxAYgMQJxAYgMQGIEwEBAQJgaSYGDNA0vZA892rOakP6bR91MDzAYjoTAnvD5mBBMDFj4+UCVbMCzTUTA6OnpgdPT1QL9SQLSLA3qIGYEDMCBMCYEwECYCAgICAgTAQEBAQECqxganaBUusgcHjtma2HvU/eB53MBmAzAxsPIwN+iqziB2dNp4HSoogXqqoFlEgb1WBsAgZAQMhAmBMCYCAgIEwEBAQEBAQEBAQKTGBpsgUtRA4XFaiVIEDgHlyMBmAzA3UaVn8OXnA7ej0WMQOrRRAu11QLCJA2qsDYBAyAgZAQJgTAmAgICBMBAQEBAQEBAQEBApNA1OIFexIFO3T5gUL+Fq3UQK37EX3/AFMDdTwdR+X684F+rRAeEC3Xp4FlKoG5UgbAsDMCBmBAkQJgTAQJgICBMBAQEBAQEBAQEBAQKhEDBlgYFIGs1QMe5gBRAkUwMxXA2KkDMLAzAgZAQMgIEwJgTAQJgICBMBAQEBAQEBAQEBAQECuRAjECCsCNsCNkBtgTtgSFgSBAyAgSBAyxAmBMBAmAgICBMBAQEBAQEBAQEBAQEBA1YgRiBGIDEBiAxAYgTiAxAnECYEwJgIEwEBAQECYCAgICAgICAgICAgICBrgIEQEBAQECYCAgTAQJgIEwEBAmAgICAgICAgICAgICAgIC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AutoShape 4" descr="data:image/jpeg;base64,/9j/4AAQSkZJRgABAQAAAQABAAD/2wCEAAkGBxAQEA8ODA8ODw8NDQ8ODQ4MEA8MDg4QFBEWFxQRFBUYHCggGBolHBUWITEhJSkrLjouFx8zRDMsNzQtLisBCgoKDg0OGxAQGy8mICQ1MjcsLCwsLCwvLTU3LC00LCwvLDQsLCwtLCwuLDQsLywsLDQsLDcsLDQsLCw0LCwtLP/AABEIAMIBAwMBEQACEQEDEQH/xAAcAAEAAgMBAQEAAAAAAAAAAAAAAQQCAwUGBwj/xABAEAACAgECAwQIAwUECwAAAAABAgADEQQSBSExBhNBUQciMmFxgZGhFEJSFSNisdGSoqPCFjNDU3KTwcPh8PH/xAAaAQEAAgMBAAAAAAAAAAAAAAAABAUBAgMG/8QALxEBAAICAAQDBwQCAwAAAAAAAAECAxEEEiExBRNBIlFhcbHB8IGRodEjMhQk4f/aAAwDAQACEQMRAD8A+4QEBAQEBAQEBAQEBAQEBAQEBAQEBAQEBAQEBAQEBAQEBAQEBAQEBAQEBAQEBAQEBAQEBAQEBAQEBAQEBAQEBAQEBAQEBAQEBAQEBAQEBAQEBAQEBAQEBAQEBAQEBAQEBAQEBAQEBAQEBAQEBAQEBAQEBAQED5T2n9KrJa9WiFa1VuU7+z1zYQcEqCQAufjnryka+W2/ZXXD+H4orE5t7n07LvZT0kNdbXTrBXttZa1trBQq7HC7hkggkjmMdZimad6s24nwzH5c3wzO49JfSZKUbmP2h0Qfu21enDg4INi8j5E9AZp5lN62kxwfETXmik6+TpA5AI5gjII5giboyYCAgICAgICAgICAgICAgICAgICAgICAgICAgVeLWFdPeye0tFrL8QhImJ7N6Ru0bfn70fNWnEaLrV3LpdNqtQF5czXp2IHPxxk/KRcU6lfcdSbV175iP5dCriPCWvs1Or02tpFlpsNek1FFtCEnOANiOBnngZ6xzUmesMzh4nHXVbxMfH8l7f0w8demijS0sUOrLtaV5MakA9T4EsP7OJ1zT00geG44m03n07fN840PA9Y2gbiibTp0tasoWY2bFYKbcYxt3ZHXPLM4zi9nayrx2s3lz3e+9EnaBnazQ2MSoqN9APPZhgHUe71lOPjN8Fpj2UbxbHW0RmiOvafs9z2n4wui0t2qYA92oCKTje7EKq/Uj7zve3LG1Tw+LzckU/d4js/6TXuvooupqIvuSnvKy9ewu21Tg5zzI8ROFM1t6mFrxHhmKMc3x2npHafyH0uSVI51fHtGzmtdVQXVipXvFB3DqBnr8pp5ld62kTwmeK800nXydGbo5AQEBAQEBAQEBAQEBAQEBAQEBAQIJgYs8CpqtWqg7uYIII8x4iGYfnfU1fgdWyoUbuXfuTYosrtpYFSrr4hkYqw95kG0TSXqsV8fE4uvf1+E/nWFbVkanUY02nWrvXr26fThmRB6oYgHmB1PziPanpDForix6tbevWXuvTG/eWaKxea91dXnwDbkP8j9p1z+koHhURq9fl92/gHF6V7N6vTl1FtVepqaskBt11hNZA8Qe8HPzBit48uWuXh7xxtZ10nX8d/o5foeBPEyR0r0Vxby9Z6wB/75TGH/AGdPEp1i18f7dr018Z56fRIfZB1VwHmcrWD/AHz9JtmnrEOPhuPVbZJ+Uff7Pm2jayg1WMpV1FWpQeJU4srb5gqfnONukrLFMXpr37j7P07XerILAfVZA4P8JGZOeXmNTp+ceAu+o1mkViT32t07MDz63KT9syDWN2h6nNaa4rRvpET9H6Sk55UgICAgICAgICAgICAgICAgIEZgQWgSIEEQMHSBUv0gbrA4fEuy1FwItqRx/Eob+cxMQ3re1e0uRp+w2noYvQhrJ67GZQfiOkxyw3nNae8qXargVt9BpVQdrB62bqrDPP6Ej5zW9OaNO3D8ROK/ND53rOz2uTk2nL46NWVYfXkftI/kztcx4pjmvq936P8ARLoa7Hfd31203O6msKq5wig9AMk58fpO9K8sKnic05rPAcb4i2u1lloU2HU24qTzQDai9R+VR95GmZtbcLulaYMUVt2jv91bVLYrbb0tRgoULfvztA2qF3flAGBjlymJ3Hdvj8u0bx9vg+19n+MhuBpbuy1PDbEJPM7qa2Tn80kqtvY28/nxa4qa++fq+XejurdxPQL4C5m/sVO3+WcMf+0LfjJ1gvP53h+hQZMebZZgICAgICAgICAgeWPEu91Fq2MQtVjVImcKNpwSR4kkTzPHcRe2eazOqx6LKuLlxRNe8upodViwVA5VwxAznaRz5e7rJXhvE2nL5W9xr9kfLj9nmdWXiKQECMwMSYGDPAqa3U7Uc+SMfoDAt6PULYiuhyGAMDdAjECMQMSkDFqhA1NpgfCBXs0CnwEG1TUcJVgRjkQQR4ETGm0Wl5a/sBpw/eU1LW45g1jYQfdia8kOv/ItrUz0cbjfYC+4qyX4KAgC1d4xnPhgzW+LmSeH46cPaG0cG1Ok4ZqNIP372JcFFY2gd51UZPvP1mOSYpytp4ml+IjLMajp/D5wGt07AvXbS6nIZlsqK/BxyEjTS0LvHxWC3TpPze39H/azV26zTadtTY9Dd4bRawvyq1sQAzZI9bb4zfFa/NqZRfEMODyZvWkRPvj5/Do+y12Zkx5xtBgTAwVoGWYEwEBAQK+v1aUVWXW52VIWbHMnHgPeek1veKVm0+jatZtMRD5bq+LPfqGuq0z6cWH94N4uVj034wNp8wCf6+e4q2DNbm7fyuMOO9K8s9XtezCUr+8bUCy5l2gFWqCDxADdT75K8PrwuOdxeJtPv6fxKJxU5ZjXLqP3ellygIgQYGJMDU7wKt12IHH4lqvUceasPtA5PBuMvQce0h6r5e8QPaaDilVwyjDPiDyIgXYCAgMQIxAjECCsDE1iBiaRAwbSqeogVruEVPydFPxAMxpmLSraTszpKnNlWnpRz1dEVWPzAjUNvMtrW3Xrrx0mWjYBAra/WpShdz0HIeJPlA0aO/KIT1Kgn4kZMC2rwM8wM4CAgee7fc9Bcv63oX/GQn7AyJxtuXDM/L6pHCxvLH56PmPC9YwBDdUYqflKDLSN7hcVl6ThHF9liK45PyHkZGmmusNclOaHv+G37lI/SRj/AIT0/wCs9F4Zn8zFqfT6en9KfNTllbli4sTA1sYFe0wOdqngee4pZyPwMDiK8C7w0qXw14oPIIdtljOx6KoWB6mq3X0D94guUHrWctjzxgGBZ0/aWonbaGrbxDgiB1KddU/sup+cCwGB6GBMBAQEBAYgRiAMDRfrK0GXdR8TA4uv7UIuRSNx8zyEDy+u1z3Nmxs5OAPAZ8oHpdHqekDq02wN4aBZgICB5f0gWfuKa/16gE/BUY/zIld4nbWKI98pvA13kmfg+c/hjWVY/wC3RrR/zrE/7efnKq8Ty1n3x95WMTu0x7v6X9TWe6V19qtlcfI8/tItZ9vU+ro972bv9nPLcpQg+DDmM/cfOTfC7+Xnmk+vT9Y/JVvF16bh6CejV6DA1tAr2iBztSsDg8QpzmBb0fZWu6tWX8VpyD634gVsbB5gA+r8/pA9DoODVacD8OnrdGsY7rD9eXy5QL+TzyBgeZ5nl1geT7U9qtFQpRkXUW+FYwQPif6QPJ6jjumdA+mS6q9mG6osDUo/Ng4z94FzS8YuAG2xh7icwOjV2k1A/MD8RAtV9q7fFVP2gbl7Wt41j6wM/wDS0/7v7wB7Wnwr+8DW/auzwRR84FaztLeem0fAZgU7uL3t7VjfLlApPaTzJJPvOYGtngYB/WHxED0OgfpA7mmaBcDQL8BAQKHF+E1apVW7cNjbkZCFZcjB6gjBnDPw9M1eW7rizWxTurw3b7RJRZpEqGEGmatRnPJHzzPj7crfEKRTkrXtpO4O825plT0ib6WXzUj7SjydJT4ns9Un7u046XImpr8ssMt/eBPzk7jKzh4iL19dTH5+d1fHtY+vp0l6VLQQpBHrjKgnmeWeU9LS8XrFo7SrprMTMe5kZsw1tA0uIFUKrua96BgASpYb8Hx29YGCaDUV3K1X4ZqsjebQ/egZ5lCOWcf/AGBc4nq6qE32rYVJ2kUo7k58wv8AMwOXb2o0ip36Wb85UVhSlg9xHh84HmdR26sZ2FlNT6dhtNRzux57v/EDx/F2qtueyirukbGEyzYOOZyYDTpiB0qngWFsgbA8DIPAnfAnfAb4Eb4EF4GJeBrZ4FnQ0FjuPy/rA9Ho6oHX06wLYEDoQEBAQPHekLSCz8MT4G5P7QQ/5ZVeK9K1t+fnRYcB3tDy/Z4na6MclHZc+YlFxGtxMeqx7Q9D2w71eHafVae2qt9NUpbvc5tUoB3aH9RIGB/KX84KZ+Gx2v6RH0QeGn/sWpre5/br3eC4RrtfxDWaQV3ItujrDVPaStVaVgb3YDqW6NjruxyHTrjiela+nZZZa4cGK246W7/Hfb9vR9m4XxOnVVJqNLYLKrM7XAK9Dggg8wc+Bk2tomNw89lxWx2mt41KwZlzaXMDk8TpyyOtGmuKk5/EDDAeG1sH6GBWt1mrDGwXoCetDIHoXyCnk3xMCvru0GoZdvqU8sMaSWZvgT7I+8DyWuIOYHHuyOnOBrU+YIgb64FmtoG9XgbA8DIPAnfAnfAb4Eb4EF4GSVM3sg/E8hAv6XhhPNufu8IHb0uix4QOpRRiBerrgbwsC3AiAgIHne2yZppb9OoH3RxKzxWu8O/dP9pvAz/kmPg8Rwxwtt4P6931EoMkbrVay5Xb3Vah10ZLZ0j1P+HC8gLK3K2Bh+rpg+Rx55vsMT5FN+5twk0i14iOu+s/R5Oq5kJNbMhKsjFCVyrDDKcdQR4TolzET3h9Z9FfD76NPZbqG21apkfT0N7QwDm33bhjl5KDJWGsxHVReJZqXvEV7x3n7fo9hrdONQmwW214YFjp37t+nsk4yBznZWtuxK09dsKigF7G6ADGSTA41muRye63lB0dhtVz/D4ke+BzdXfA4uqtJgc21CYGC6InwgWauF58IFlOD+6Bs/Yg8oGJ4IfAmBieDv4H7QI/ZVnmPpAfsuz3feBkOFWef2gbF4O3ifoIG+vgnnkwLlPB1H5YF6nhwHhAu1aPHhAt16eBYSqBuVIGe2BtgIEQIzA4va8Z0rH9FlLf4gX/ADSD4jG+Ht+n1SuDn/NH6/R82uvWu63vDhWRT8eWJQVrNqRpcTOlfg3ZO3XbrXvCabbetBBZ7EtGdgKYxt3HJweYHh1l9w2PmxxMuGXj4xxy1jr9v7VuEdhtVfXe1g7h6spUluQLbVYZ54/1eAcNjnkTrXDM726ZfEaV5eXrvv8AD/17zgfF001NVGvu3ahN1dt6Vsa0bcQqGzbgkDC590kUiYjUqbiL0vkm1I1DsnieCU0wGoY+0+dqJ5b36N8BNnFWd9Yrb++quDcnosr2VAeGwjn9esDXfa7ZNgQE/lqBCgeXvgc69CYFRtKTAzr4f7oFynh3ugXqdD7oFtNGPKBtGkHlAy/CDygR+DHlAfgh5QH4IeUCRoh5QMhox5QM10o8oGxdPA2LTAzFUDMJAzCwMgIE4gTAjMCCYGuyzEDidoLd9FiDmWXkPeCCPuJF4r2sdqe92wTy3iz5zq9J3twNqtWpUKC/LLeUoppfDj3K3jJTJbUPV9nytVZqq5qrk8ufMgZk/wAPy38vr70DjIjn/R1rdQVXdgk5A2rzLE+Et47ILCu9znviuxlK9yMOMHruJ6n3dJkZLeqgKgCqOiqAAPlAg35gYkZgQNPmBsXSDygb69KIFlNPA3rTA2CuBmEgTsgTsgNkCe7gNkCdkBsgTsgTtgTiBOIE4gMQJgY5gYkwMGaByeM68UtUW5o+9W9x9Ug/zgV+/qsGVdefgTtM0tSJZidK92hpb2zWR/EVInOcES255R32npGF28vy1jAm1cUQxNplytVxUu6Y9VFbkBOrVFmtgYDVGBZpuJgX6GgXqRAtokDeqQNirAzCwMwsCQIE4gTiAxAYgMQJxAYgMQGIEwEBAQJgaSYGDNA0vZA892rOakP6bR91MDzAYjoTAnvD5mBBMDFj4+UCVbMCzTUTA6OnpgdPT1QL9SQLSLA3qIGYEDMCBMCYEwECYCAgICAgTAQEBAQECqxganaBUusgcHjtma2HvU/eB53MBmAzAxsPIwN+iqziB2dNp4HSoogXqqoFlEgb1WBsAgZAQMhAmBMCYCAgIEwEBAQEBAQEBAQKTGBpsgUtRA4XFaiVIEDgHlyMBmAzA3UaVn8OXnA7ej0WMQOrRRAu11QLCJA2qsDYBAyAgZAQJgTAmAgICBMBAQEBAQEBAQEBApNA1OIFexIFO3T5gUL+Fq3UQK37EX3/AFMDdTwdR+X684F+rRAeEC3Xp4FlKoG5UgbAsDMCBmBAkQJgTAQJgICBMBAQEBAQEBAQEBAQKhEDBlgYFIGs1QMe5gBRAkUwMxXA2KkDMLAzAgZAQMgIEwJgTAQJgICBMBAQEBAQEBAQEBAQECuRAjECCsCNsCNkBtgTtgSFgSBAyAgSBAyxAmBMBAmAgICBMBAQEBAQEBAQEBAQEBA1YgRiBGIDEBiAxAYgTiAxAnECYEwJgIEwEBAQECYCAgICAgICAgICAgICBrgIEQEBAQECYCAgTAQJgIEwEBAmAgICAgICAgICAgICAgICB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6" name="Picture 6" descr="http://www.iwordsofwisdom.com/wp-content/uploads/2013/08/goals-quot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84663"/>
            <a:ext cx="4238121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t0.gstatic.com/images?q=tbn:ANd9GcRtQ-6kv0W1oTcfESpUQjwyEWRJFJVmO1c3W8LYIoG_3WQApa1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b="19698"/>
          <a:stretch>
            <a:fillRect/>
          </a:stretch>
        </p:blipFill>
        <p:spPr bwMode="auto">
          <a:xfrm>
            <a:off x="5562600" y="3581400"/>
            <a:ext cx="3058641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676400"/>
            <a:ext cx="79696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Set up petri dishes and place bacteria in dishes</a:t>
            </a:r>
          </a:p>
        </p:txBody>
      </p:sp>
    </p:spTree>
    <p:extLst>
      <p:ext uri="{BB962C8B-B14F-4D97-AF65-F5344CB8AC3E}">
        <p14:creationId xmlns:p14="http://schemas.microsoft.com/office/powerpoint/2010/main" val="31879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28600"/>
            <a:ext cx="7772400" cy="1470025"/>
          </a:xfrm>
        </p:spPr>
        <p:txBody>
          <a:bodyPr/>
          <a:lstStyle/>
          <a:p>
            <a:r>
              <a:rPr lang="en-US" dirty="0" smtClean="0"/>
              <a:t>Unit 2 Lesson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28600" y="2209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Growing Bacteria from Clean and Dirty Hands Lab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1486" y="3523289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Pages 63-64 in Student Pages</a:t>
            </a:r>
          </a:p>
          <a:p>
            <a:pPr algn="ctr"/>
            <a:r>
              <a:rPr lang="en-US" sz="2400" dirty="0" smtClean="0"/>
              <a:t>Also in the OLS Unit 2 Lesson 2 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828800"/>
            <a:ext cx="2503991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http://greenslime.info/data/lab_equip2/images/petri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4800"/>
            <a:ext cx="2723779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://www.gopetsamerica.com/bio/pics/molds-petri-dish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304800"/>
            <a:ext cx="2057400" cy="12513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Photo on 10-3-13 at 10.53 AM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495800"/>
            <a:ext cx="31242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8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u="sng" dirty="0" smtClean="0"/>
              <a:t>The Scientific Method</a:t>
            </a:r>
            <a:endParaRPr lang="en-US" sz="40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477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Make </a:t>
            </a:r>
            <a:r>
              <a:rPr lang="en-US" b="1" dirty="0"/>
              <a:t>observations</a:t>
            </a:r>
            <a:r>
              <a:rPr lang="en-US" dirty="0"/>
              <a:t> about the problem </a:t>
            </a:r>
            <a:r>
              <a:rPr lang="en-US" dirty="0" smtClean="0"/>
              <a:t>and conduct </a:t>
            </a:r>
            <a:r>
              <a:rPr lang="en-US" dirty="0"/>
              <a:t>research to review what other scientists have done</a:t>
            </a:r>
            <a:r>
              <a:rPr lang="en-US" dirty="0" smtClean="0"/>
              <a:t>.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State the Question </a:t>
            </a:r>
          </a:p>
          <a:p>
            <a:pPr marL="288925" indent="-288925">
              <a:buNone/>
            </a:pPr>
            <a:endParaRPr lang="en-US" dirty="0"/>
          </a:p>
          <a:p>
            <a:pPr marL="514350" indent="-514350">
              <a:buAutoNum type="arabicPeriod" startAt="3"/>
            </a:pPr>
            <a:r>
              <a:rPr lang="en-US" b="1" dirty="0" smtClean="0"/>
              <a:t>State </a:t>
            </a:r>
            <a:r>
              <a:rPr lang="en-US" b="1" dirty="0"/>
              <a:t>the</a:t>
            </a:r>
            <a:r>
              <a:rPr lang="en-US" dirty="0"/>
              <a:t> </a:t>
            </a:r>
            <a:r>
              <a:rPr lang="en-US" b="1" dirty="0"/>
              <a:t>hypothesis</a:t>
            </a:r>
            <a:r>
              <a:rPr lang="en-US" dirty="0"/>
              <a:t> </a:t>
            </a:r>
            <a:r>
              <a:rPr lang="en-US" dirty="0" smtClean="0"/>
              <a:t>  predict what </a:t>
            </a:r>
            <a:r>
              <a:rPr lang="en-US" dirty="0"/>
              <a:t>you think the answer to your question </a:t>
            </a:r>
            <a:r>
              <a:rPr lang="en-US" dirty="0" smtClean="0"/>
              <a:t>        will </a:t>
            </a:r>
            <a:r>
              <a:rPr lang="en-US" dirty="0"/>
              <a:t>be</a:t>
            </a:r>
            <a:r>
              <a:rPr lang="en-US" dirty="0" smtClean="0"/>
              <a:t>.</a:t>
            </a:r>
          </a:p>
          <a:p>
            <a:pPr marL="288925" indent="-288925">
              <a:buNone/>
            </a:pPr>
            <a:endParaRPr lang="en-US" sz="1500" dirty="0"/>
          </a:p>
          <a:p>
            <a:pPr marL="288925" indent="-288925">
              <a:buNone/>
            </a:pPr>
            <a:r>
              <a:rPr lang="en-US" dirty="0"/>
              <a:t>4. </a:t>
            </a:r>
            <a:r>
              <a:rPr lang="en-US" dirty="0" smtClean="0"/>
              <a:t>    </a:t>
            </a:r>
            <a:r>
              <a:rPr lang="en-US" b="1" dirty="0" smtClean="0"/>
              <a:t>Set up an Experiment to test your Hypothesis </a:t>
            </a:r>
            <a:endParaRPr lang="en-US" b="1" dirty="0"/>
          </a:p>
          <a:p>
            <a:pPr marL="457200" indent="0">
              <a:buNone/>
            </a:pPr>
            <a:r>
              <a:rPr lang="en-US" dirty="0"/>
              <a:t>• </a:t>
            </a:r>
            <a:r>
              <a:rPr lang="en-US" sz="2600" i="1" dirty="0"/>
              <a:t>materials</a:t>
            </a:r>
            <a:r>
              <a:rPr lang="en-US" sz="2600" dirty="0"/>
              <a:t>—gather and record everything you need to do the experiment</a:t>
            </a:r>
          </a:p>
          <a:p>
            <a:pPr marL="457200" indent="0">
              <a:buNone/>
            </a:pPr>
            <a:r>
              <a:rPr lang="en-US" sz="2600" dirty="0"/>
              <a:t>• </a:t>
            </a:r>
            <a:r>
              <a:rPr lang="en-US" sz="2600" i="1" dirty="0"/>
              <a:t>procedure</a:t>
            </a:r>
            <a:r>
              <a:rPr lang="en-US" sz="2600" dirty="0"/>
              <a:t>—follow specific steps to carry out your experiment</a:t>
            </a:r>
          </a:p>
          <a:p>
            <a:pPr marL="457200" indent="0">
              <a:buNone/>
            </a:pPr>
            <a:r>
              <a:rPr lang="en-US" sz="2600" dirty="0"/>
              <a:t>• </a:t>
            </a:r>
            <a:r>
              <a:rPr lang="en-US" sz="2600" i="1" dirty="0"/>
              <a:t>experiment</a:t>
            </a:r>
            <a:r>
              <a:rPr lang="en-US" sz="2600" dirty="0"/>
              <a:t>—test your hypothesis according to the </a:t>
            </a:r>
            <a:r>
              <a:rPr lang="en-US" sz="2600" dirty="0" smtClean="0"/>
              <a:t>procedure</a:t>
            </a:r>
          </a:p>
          <a:p>
            <a:pPr marL="457200" indent="0">
              <a:buNone/>
            </a:pPr>
            <a:endParaRPr lang="en-US" sz="1900" dirty="0"/>
          </a:p>
          <a:p>
            <a:pPr marL="288925" indent="-288925">
              <a:buNone/>
            </a:pPr>
            <a:r>
              <a:rPr lang="en-US" dirty="0"/>
              <a:t>5. </a:t>
            </a:r>
            <a:r>
              <a:rPr lang="en-US" dirty="0" smtClean="0"/>
              <a:t>   </a:t>
            </a:r>
            <a:r>
              <a:rPr lang="en-US" b="1" dirty="0" smtClean="0"/>
              <a:t>Collect </a:t>
            </a:r>
            <a:r>
              <a:rPr lang="en-US" b="1" dirty="0"/>
              <a:t>data</a:t>
            </a:r>
            <a:r>
              <a:rPr lang="en-US" dirty="0"/>
              <a:t> by describing what happened during the experiment.</a:t>
            </a:r>
          </a:p>
          <a:p>
            <a:pPr marL="288925" indent="-288925">
              <a:buNone/>
            </a:pPr>
            <a:endParaRPr lang="en-US" dirty="0" smtClean="0"/>
          </a:p>
          <a:p>
            <a:pPr marL="288925" indent="-288925">
              <a:buNone/>
            </a:pPr>
            <a:r>
              <a:rPr lang="en-US" dirty="0" smtClean="0"/>
              <a:t>6</a:t>
            </a:r>
            <a:r>
              <a:rPr lang="en-US" dirty="0"/>
              <a:t>. </a:t>
            </a:r>
            <a:r>
              <a:rPr lang="en-US" dirty="0" smtClean="0"/>
              <a:t>   </a:t>
            </a:r>
            <a:r>
              <a:rPr lang="en-US" b="1" dirty="0" smtClean="0"/>
              <a:t>Analyze </a:t>
            </a:r>
            <a:r>
              <a:rPr lang="en-US" b="1" dirty="0"/>
              <a:t>the data</a:t>
            </a:r>
            <a:r>
              <a:rPr lang="en-US" dirty="0"/>
              <a:t>/results of, or what happened during, the experiment.</a:t>
            </a:r>
          </a:p>
          <a:p>
            <a:pPr marL="288925" indent="-288925">
              <a:buNone/>
            </a:pPr>
            <a:endParaRPr lang="en-US" dirty="0" smtClean="0"/>
          </a:p>
          <a:p>
            <a:pPr marL="514350" indent="-514350">
              <a:buAutoNum type="arabicPeriod" startAt="7"/>
            </a:pPr>
            <a:r>
              <a:rPr lang="en-US" b="1" dirty="0" smtClean="0"/>
              <a:t>Form </a:t>
            </a:r>
            <a:r>
              <a:rPr lang="en-US" b="1" dirty="0"/>
              <a:t>conclusions</a:t>
            </a:r>
            <a:r>
              <a:rPr lang="en-US" dirty="0"/>
              <a:t> and write the answer, if you found one, to the original </a:t>
            </a:r>
            <a:r>
              <a:rPr lang="en-US" dirty="0" smtClean="0"/>
              <a:t>  </a:t>
            </a:r>
          </a:p>
          <a:p>
            <a:pPr marL="514350" indent="-514350">
              <a:buNone/>
            </a:pPr>
            <a:r>
              <a:rPr lang="en-US" dirty="0" smtClean="0"/>
              <a:t>         problem.  Does your conclusion prove your hypothesis?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1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5902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Growing Bacteria Experiment 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1320800" y="4229100"/>
            <a:ext cx="3251200" cy="8001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1.CLEAN  HANDS  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2.DIRTY HANDS, AND  3.YOUR CHOICE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79864" y="5334000"/>
            <a:ext cx="1011336" cy="60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Dirty Hands 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763000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67175"/>
            <a:ext cx="8763919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5715000" y="1295400"/>
            <a:ext cx="762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848600" y="32004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Hands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599" y="984907"/>
            <a:ext cx="287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With the surface you rubbed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468" y="153319"/>
            <a:ext cx="8763919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74569"/>
              </p:ext>
            </p:extLst>
          </p:nvPr>
        </p:nvGraphicFramePr>
        <p:xfrm>
          <a:off x="235027" y="2883831"/>
          <a:ext cx="8686800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1562100"/>
                <a:gridCol w="2781300"/>
                <a:gridCol w="2171700"/>
              </a:tblGrid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Petri Dish Label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Order of Bacteria Growth (1 – 3)</a:t>
                      </a:r>
                    </a:p>
                    <a:p>
                      <a:pPr algn="ctr"/>
                      <a:r>
                        <a:rPr lang="en-US" sz="1200" dirty="0" smtClean="0"/>
                        <a:t>1 = least growth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Drawing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Brief Summary of what you see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Clean (washed)</a:t>
                      </a:r>
                      <a:r>
                        <a:rPr lang="en-US" sz="2400" baseline="0" dirty="0" smtClean="0"/>
                        <a:t> Hands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Dirty</a:t>
                      </a:r>
                      <a:r>
                        <a:rPr lang="en-US" sz="2400" baseline="0" dirty="0" smtClean="0"/>
                        <a:t> (unwashed) Hands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63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Your</a:t>
                      </a:r>
                      <a:r>
                        <a:rPr lang="en-US" sz="2400" baseline="0" dirty="0" smtClean="0"/>
                        <a:t> Choice </a:t>
                      </a:r>
                      <a:endParaRPr lang="en-US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73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9" y="152400"/>
            <a:ext cx="75438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-152400" y="3962400"/>
            <a:ext cx="960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THE TEMPERATURE ON A HOT SUMMER DAY?</a:t>
            </a:r>
          </a:p>
          <a:p>
            <a:pPr algn="ctr"/>
            <a:r>
              <a:rPr lang="en-US" sz="2800" b="1" dirty="0" smtClean="0"/>
              <a:t>(write your answers in the chat) 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 smtClean="0"/>
              <a:t>  </a:t>
            </a:r>
            <a:endParaRPr lang="en-US" sz="2000" b="1" dirty="0"/>
          </a:p>
        </p:txBody>
      </p:sp>
      <p:pic>
        <p:nvPicPr>
          <p:cNvPr id="2" name="Picture 1" descr="Screen Shot 2013-10-16 at 6.43.0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1000"/>
            <a:ext cx="1384300" cy="303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7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3057</TotalTime>
  <Words>651</Words>
  <Application>Microsoft Office PowerPoint</Application>
  <PresentationFormat>On-screen Show (4:3)</PresentationFormat>
  <Paragraphs>164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Welcome to LIFE SCIENCE ! </vt:lpstr>
      <vt:lpstr>PowerPoint Presentation</vt:lpstr>
      <vt:lpstr>Our Goals for the day</vt:lpstr>
      <vt:lpstr>Unit 2 Lesson 2</vt:lpstr>
      <vt:lpstr>The Scientific 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Questions are Scientific (Testable)?   Which are Not?</vt:lpstr>
      <vt:lpstr>The Scientific Method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Mr. I’s Classroom  LIFE SCIENCE !</dc:title>
  <dc:creator>user</dc:creator>
  <cp:lastModifiedBy>user</cp:lastModifiedBy>
  <cp:revision>103</cp:revision>
  <dcterms:created xsi:type="dcterms:W3CDTF">2012-10-14T22:40:46Z</dcterms:created>
  <dcterms:modified xsi:type="dcterms:W3CDTF">2014-10-21T01:47:01Z</dcterms:modified>
</cp:coreProperties>
</file>