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72" r:id="rId3"/>
    <p:sldId id="273" r:id="rId4"/>
    <p:sldId id="259" r:id="rId5"/>
    <p:sldId id="260" r:id="rId6"/>
    <p:sldId id="262" r:id="rId7"/>
    <p:sldId id="263" r:id="rId8"/>
    <p:sldId id="264" r:id="rId9"/>
    <p:sldId id="265"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DBCC3-CCA7-4458-9D79-52F549866517}" type="datetimeFigureOut">
              <a:rPr lang="en-US" smtClean="0"/>
              <a:t>3/6/2015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FC509-EF29-45AE-847E-4D43AAEEB241}" type="slidenum">
              <a:rPr lang="en-US" smtClean="0"/>
              <a:t>‹#›</a:t>
            </a:fld>
            <a:endParaRPr lang="en-US"/>
          </a:p>
        </p:txBody>
      </p:sp>
    </p:spTree>
    <p:extLst>
      <p:ext uri="{BB962C8B-B14F-4D97-AF65-F5344CB8AC3E}">
        <p14:creationId xmlns:p14="http://schemas.microsoft.com/office/powerpoint/2010/main" val="342273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lvl1pPr eaLnBrk="0" hangingPunct="0">
              <a:defRPr sz="3600">
                <a:solidFill>
                  <a:schemeClr val="tx2"/>
                </a:solidFill>
                <a:latin typeface="Arial" charset="0"/>
              </a:defRPr>
            </a:lvl1pPr>
            <a:lvl2pPr marL="742950" indent="-285750" eaLnBrk="0" hangingPunct="0">
              <a:defRPr sz="3600">
                <a:solidFill>
                  <a:schemeClr val="tx2"/>
                </a:solidFill>
                <a:latin typeface="Arial" charset="0"/>
              </a:defRPr>
            </a:lvl2pPr>
            <a:lvl3pPr marL="1143000" indent="-228600" eaLnBrk="0" hangingPunct="0">
              <a:defRPr sz="3600">
                <a:solidFill>
                  <a:schemeClr val="tx2"/>
                </a:solidFill>
                <a:latin typeface="Arial" charset="0"/>
              </a:defRPr>
            </a:lvl3pPr>
            <a:lvl4pPr marL="1600200" indent="-228600" eaLnBrk="0" hangingPunct="0">
              <a:defRPr sz="3600">
                <a:solidFill>
                  <a:schemeClr val="tx2"/>
                </a:solidFill>
                <a:latin typeface="Arial" charset="0"/>
              </a:defRPr>
            </a:lvl4pPr>
            <a:lvl5pPr marL="2057400" indent="-228600" eaLnBrk="0" hangingPunct="0">
              <a:defRPr sz="3600">
                <a:solidFill>
                  <a:schemeClr val="tx2"/>
                </a:solidFill>
                <a:latin typeface="Arial" charset="0"/>
              </a:defRPr>
            </a:lvl5pPr>
            <a:lvl6pPr marL="2514600" indent="-228600" algn="ctr" eaLnBrk="0" fontAlgn="base" hangingPunct="0">
              <a:spcBef>
                <a:spcPct val="0"/>
              </a:spcBef>
              <a:spcAft>
                <a:spcPct val="0"/>
              </a:spcAft>
              <a:defRPr sz="3600">
                <a:solidFill>
                  <a:schemeClr val="tx2"/>
                </a:solidFill>
                <a:latin typeface="Arial" charset="0"/>
              </a:defRPr>
            </a:lvl6pPr>
            <a:lvl7pPr marL="2971800" indent="-228600" algn="ctr" eaLnBrk="0" fontAlgn="base" hangingPunct="0">
              <a:spcBef>
                <a:spcPct val="0"/>
              </a:spcBef>
              <a:spcAft>
                <a:spcPct val="0"/>
              </a:spcAft>
              <a:defRPr sz="3600">
                <a:solidFill>
                  <a:schemeClr val="tx2"/>
                </a:solidFill>
                <a:latin typeface="Arial" charset="0"/>
              </a:defRPr>
            </a:lvl7pPr>
            <a:lvl8pPr marL="3429000" indent="-228600" algn="ctr" eaLnBrk="0" fontAlgn="base" hangingPunct="0">
              <a:spcBef>
                <a:spcPct val="0"/>
              </a:spcBef>
              <a:spcAft>
                <a:spcPct val="0"/>
              </a:spcAft>
              <a:defRPr sz="3600">
                <a:solidFill>
                  <a:schemeClr val="tx2"/>
                </a:solidFill>
                <a:latin typeface="Arial" charset="0"/>
              </a:defRPr>
            </a:lvl8pPr>
            <a:lvl9pPr marL="3886200" indent="-228600" algn="ctr" eaLnBrk="0" fontAlgn="base" hangingPunct="0">
              <a:spcBef>
                <a:spcPct val="0"/>
              </a:spcBef>
              <a:spcAft>
                <a:spcPct val="0"/>
              </a:spcAft>
              <a:defRPr sz="3600">
                <a:solidFill>
                  <a:schemeClr val="tx2"/>
                </a:solidFill>
                <a:latin typeface="Arial" charset="0"/>
              </a:defRPr>
            </a:lvl9pPr>
          </a:lstStyle>
          <a:p>
            <a:pPr eaLnBrk="1" hangingPunct="1"/>
            <a:fld id="{E1085156-745C-4B23-BBCD-D2CE12E52CCE}" type="slidenum">
              <a:rPr lang="en-US" altLang="en-US" sz="1200">
                <a:solidFill>
                  <a:schemeClr val="tx1"/>
                </a:solidFill>
              </a:rPr>
              <a:pPr eaLnBrk="1" hangingPunct="1"/>
              <a:t>5</a:t>
            </a:fld>
            <a:endParaRPr lang="en-US" altLang="en-US" sz="1200">
              <a:solidFill>
                <a:schemeClr val="tx1"/>
              </a:solidFill>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eaLnBrk="1" hangingPunct="1">
              <a:buFont typeface="Wingdings" charset="0"/>
              <a:buChar char="§"/>
              <a:defRPr/>
            </a:pPr>
            <a:r>
              <a:rPr lang="en-US" sz="1200" dirty="0" smtClean="0"/>
              <a:t>Coniferous (needle-bearing) trees are abundant</a:t>
            </a:r>
          </a:p>
          <a:p>
            <a:pPr eaLnBrk="1" hangingPunct="1">
              <a:buFont typeface="Wingdings" charset="0"/>
              <a:buChar char="§"/>
              <a:defRPr/>
            </a:pPr>
            <a:r>
              <a:rPr lang="en-US" sz="1200" dirty="0" smtClean="0"/>
              <a:t>Roots long to anchor trees</a:t>
            </a:r>
          </a:p>
          <a:p>
            <a:pPr eaLnBrk="1" hangingPunct="1">
              <a:buFont typeface="Wingdings" charset="0"/>
              <a:buChar char="§"/>
              <a:defRPr/>
            </a:pPr>
            <a:r>
              <a:rPr lang="en-US" sz="1200" dirty="0" smtClean="0"/>
              <a:t>Needles long, thin and waxy</a:t>
            </a:r>
          </a:p>
          <a:p>
            <a:pPr eaLnBrk="1" hangingPunct="1">
              <a:buFont typeface="Wingdings" charset="0"/>
              <a:buChar char="§"/>
              <a:defRPr/>
            </a:pPr>
            <a:r>
              <a:rPr lang="en-US" sz="1200" dirty="0" smtClean="0"/>
              <a:t>Low sunlight and poor soil keeps plants from growing on forest floor</a:t>
            </a:r>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Evergreens in the taiga tend to be thin and grow close together. This gives them protection from the cold and wind. Evergreens also are usually shaped like an upside down cone to protects the branches from breaking under the weight of all that snow. The snow slides right off the slanted branches. </a:t>
            </a:r>
            <a:endParaRPr lang="en-US" dirty="0"/>
          </a:p>
        </p:txBody>
      </p:sp>
      <p:sp>
        <p:nvSpPr>
          <p:cNvPr id="4" name="Slide Number Placeholder 3"/>
          <p:cNvSpPr>
            <a:spLocks noGrp="1"/>
          </p:cNvSpPr>
          <p:nvPr>
            <p:ph type="sldNum" sz="quarter" idx="10"/>
          </p:nvPr>
        </p:nvSpPr>
        <p:spPr/>
        <p:txBody>
          <a:bodyPr/>
          <a:lstStyle/>
          <a:p>
            <a:fld id="{135FA15F-EFB4-45FE-BED5-E36CD34192FB}" type="slidenum">
              <a:rPr lang="en-US" smtClean="0"/>
              <a:pPr/>
              <a:t>11</a:t>
            </a:fld>
            <a:endParaRPr lang="en-US"/>
          </a:p>
        </p:txBody>
      </p:sp>
    </p:spTree>
    <p:extLst>
      <p:ext uri="{BB962C8B-B14F-4D97-AF65-F5344CB8AC3E}">
        <p14:creationId xmlns:p14="http://schemas.microsoft.com/office/powerpoint/2010/main" val="61906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2DA96C-519A-4A05-B3BB-B86AD4B17A49}"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303667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DA96C-519A-4A05-B3BB-B86AD4B17A49}"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161678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DA96C-519A-4A05-B3BB-B86AD4B17A49}"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33150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2DC0F92-D922-43A3-84A9-435295140D67}" type="slidenum">
              <a:rPr lang="en-US" altLang="en-US"/>
              <a:pPr>
                <a:defRPr/>
              </a:pPr>
              <a:t>‹#›</a:t>
            </a:fld>
            <a:endParaRPr lang="en-US" altLang="en-US"/>
          </a:p>
        </p:txBody>
      </p:sp>
    </p:spTree>
    <p:extLst>
      <p:ext uri="{BB962C8B-B14F-4D97-AF65-F5344CB8AC3E}">
        <p14:creationId xmlns:p14="http://schemas.microsoft.com/office/powerpoint/2010/main" val="3197434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ACEA58-18A0-44A8-8A31-4C1664A795A5}" type="slidenum">
              <a:rPr lang="en-US"/>
              <a:pPr>
                <a:defRPr/>
              </a:pPr>
              <a:t>‹#›</a:t>
            </a:fld>
            <a:endParaRPr lang="en-US"/>
          </a:p>
        </p:txBody>
      </p:sp>
    </p:spTree>
    <p:extLst>
      <p:ext uri="{BB962C8B-B14F-4D97-AF65-F5344CB8AC3E}">
        <p14:creationId xmlns:p14="http://schemas.microsoft.com/office/powerpoint/2010/main" val="3396298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DA96C-519A-4A05-B3BB-B86AD4B17A49}"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198359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DA96C-519A-4A05-B3BB-B86AD4B17A49}"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174668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2DA96C-519A-4A05-B3BB-B86AD4B17A49}"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159742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2DA96C-519A-4A05-B3BB-B86AD4B17A49}" type="datetimeFigureOut">
              <a:rPr lang="en-US" smtClean="0"/>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44532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DA96C-519A-4A05-B3BB-B86AD4B17A49}" type="datetimeFigureOut">
              <a:rPr lang="en-US" smtClean="0"/>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161060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DA96C-519A-4A05-B3BB-B86AD4B17A49}" type="datetimeFigureOut">
              <a:rPr lang="en-US" smtClean="0"/>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384397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DA96C-519A-4A05-B3BB-B86AD4B17A49}"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138449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DA96C-519A-4A05-B3BB-B86AD4B17A49}"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68E9A-11FC-4453-8B0A-071257CF0E56}" type="slidenum">
              <a:rPr lang="en-US" smtClean="0"/>
              <a:t>‹#›</a:t>
            </a:fld>
            <a:endParaRPr lang="en-US"/>
          </a:p>
        </p:txBody>
      </p:sp>
    </p:spTree>
    <p:extLst>
      <p:ext uri="{BB962C8B-B14F-4D97-AF65-F5344CB8AC3E}">
        <p14:creationId xmlns:p14="http://schemas.microsoft.com/office/powerpoint/2010/main" val="16736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DA96C-519A-4A05-B3BB-B86AD4B17A49}" type="datetimeFigureOut">
              <a:rPr lang="en-US" smtClean="0"/>
              <a:t>3/6/2015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68E9A-11FC-4453-8B0A-071257CF0E56}" type="slidenum">
              <a:rPr lang="en-US" smtClean="0"/>
              <a:t>‹#›</a:t>
            </a:fld>
            <a:endParaRPr lang="en-US"/>
          </a:p>
        </p:txBody>
      </p:sp>
    </p:spTree>
    <p:extLst>
      <p:ext uri="{BB962C8B-B14F-4D97-AF65-F5344CB8AC3E}">
        <p14:creationId xmlns:p14="http://schemas.microsoft.com/office/powerpoint/2010/main" val="963648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7.xml"/><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audio" Target="../media/audio1.wav"/><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hyperlink" Target="http://images.google.com/imgres?imgurl=http://lsb.syr.edu/projects/cyberzoo/images/lynx1.gif&amp;imgrefurl=http://lsb.syr.edu/projects/cyberzoo/lynx.html&amp;h=311&amp;w=216&amp;sz=45&amp;tbnid=L15IowNHQE4n9M:&amp;tbnh=113&amp;tbnw=78&amp;hl=en&amp;start=12&amp;prev=/images?q=lynx&amp;svnum=10&amp;hl=en&amp;lr=&amp;sa=G" TargetMode="External"/><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nchantedlearning.com/biomes/" TargetMode="External"/><Relationship Id="rId2" Type="http://schemas.openxmlformats.org/officeDocument/2006/relationships/hyperlink" Target="http://www.ucmp.berkeley.edu/glossary/gloss5/biome/" TargetMode="External"/><Relationship Id="rId1" Type="http://schemas.openxmlformats.org/officeDocument/2006/relationships/slideLayout" Target="../slideLayouts/slideLayout7.xml"/><Relationship Id="rId5" Type="http://schemas.openxmlformats.org/officeDocument/2006/relationships/hyperlink" Target="http://www.blueplanetbiomes.org/world_biomes.htm" TargetMode="External"/><Relationship Id="rId4" Type="http://schemas.openxmlformats.org/officeDocument/2006/relationships/hyperlink" Target="http://www.cotf.edu/ete/modules/msese/earthsysflr/biome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 project</a:t>
            </a:r>
            <a:endParaRPr lang="en-US" dirty="0"/>
          </a:p>
        </p:txBody>
      </p:sp>
      <p:sp>
        <p:nvSpPr>
          <p:cNvPr id="3" name="Content Placeholder 2"/>
          <p:cNvSpPr>
            <a:spLocks noGrp="1"/>
          </p:cNvSpPr>
          <p:nvPr>
            <p:ph idx="1"/>
          </p:nvPr>
        </p:nvSpPr>
        <p:spPr/>
        <p:txBody>
          <a:bodyPr>
            <a:normAutofit fontScale="25000" lnSpcReduction="20000"/>
          </a:bodyPr>
          <a:lstStyle/>
          <a:p>
            <a:endParaRPr lang="en-US" b="1" dirty="0"/>
          </a:p>
          <a:p>
            <a:r>
              <a:rPr lang="en-US" sz="8000" dirty="0"/>
              <a:t>Biome Project </a:t>
            </a:r>
            <a:r>
              <a:rPr lang="en-US" sz="8000" b="1" dirty="0"/>
              <a:t> </a:t>
            </a:r>
          </a:p>
          <a:p>
            <a:r>
              <a:rPr lang="en-US" sz="8000" dirty="0"/>
              <a:t> </a:t>
            </a:r>
            <a:endParaRPr lang="en-US" sz="8000" b="1" dirty="0"/>
          </a:p>
          <a:p>
            <a:r>
              <a:rPr lang="en-US" sz="8000" b="1" dirty="0"/>
              <a:t>Biomes </a:t>
            </a:r>
          </a:p>
          <a:p>
            <a:pPr lvl="0"/>
            <a:r>
              <a:rPr lang="en-US" sz="8000" dirty="0"/>
              <a:t>Tundra</a:t>
            </a:r>
          </a:p>
          <a:p>
            <a:pPr lvl="0"/>
            <a:r>
              <a:rPr lang="en-US" sz="8000" dirty="0"/>
              <a:t>Taiga (Coniferous Forest)</a:t>
            </a:r>
          </a:p>
          <a:p>
            <a:pPr lvl="0"/>
            <a:r>
              <a:rPr lang="en-US" sz="8000" dirty="0"/>
              <a:t>Desert</a:t>
            </a:r>
          </a:p>
          <a:p>
            <a:pPr lvl="0"/>
            <a:r>
              <a:rPr lang="en-US" sz="8000" dirty="0"/>
              <a:t>Temperate Deciduous Forest</a:t>
            </a:r>
          </a:p>
          <a:p>
            <a:pPr lvl="0"/>
            <a:r>
              <a:rPr lang="en-US" sz="8000" dirty="0"/>
              <a:t>Tropical Rain Forest</a:t>
            </a:r>
          </a:p>
          <a:p>
            <a:pPr lvl="0"/>
            <a:r>
              <a:rPr lang="en-US" sz="8000" dirty="0"/>
              <a:t>Grassland</a:t>
            </a:r>
          </a:p>
          <a:p>
            <a:r>
              <a:rPr lang="en-US" sz="8000" dirty="0"/>
              <a:t>Each student will make a  presentation describing one of the above Biomes.  Each presentation will contain the sections described below, Climate and Location/Plant Species/ and Animal Species.  </a:t>
            </a:r>
          </a:p>
          <a:p>
            <a:r>
              <a:rPr lang="en-US" sz="8000" dirty="0"/>
              <a:t> </a:t>
            </a:r>
          </a:p>
          <a:p>
            <a:r>
              <a:rPr lang="en-US" sz="8000" b="1" dirty="0"/>
              <a:t>The project should</a:t>
            </a:r>
            <a:r>
              <a:rPr lang="en-US" sz="8000" dirty="0"/>
              <a:t> contain a Power-Point Presentation consisting of at least </a:t>
            </a:r>
            <a:r>
              <a:rPr lang="en-US" sz="8000" b="1" dirty="0"/>
              <a:t>five well-made slides</a:t>
            </a:r>
            <a:r>
              <a:rPr lang="en-US" sz="8000" dirty="0"/>
              <a:t>.  </a:t>
            </a:r>
          </a:p>
          <a:p>
            <a:r>
              <a:rPr lang="en-US" dirty="0"/>
              <a:t>.    </a:t>
            </a:r>
          </a:p>
          <a:p>
            <a:endParaRPr lang="en-US" dirty="0"/>
          </a:p>
        </p:txBody>
      </p:sp>
    </p:spTree>
    <p:extLst>
      <p:ext uri="{BB962C8B-B14F-4D97-AF65-F5344CB8AC3E}">
        <p14:creationId xmlns:p14="http://schemas.microsoft.com/office/powerpoint/2010/main" val="3355100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7" descr="Tai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4724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7"/>
          <p:cNvSpPr txBox="1">
            <a:spLocks noChangeArrowheads="1"/>
          </p:cNvSpPr>
          <p:nvPr/>
        </p:nvSpPr>
        <p:spPr bwMode="auto">
          <a:xfrm>
            <a:off x="0" y="2286000"/>
            <a:ext cx="9144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spcBef>
                <a:spcPct val="50000"/>
              </a:spcBef>
              <a:buFontTx/>
              <a:buChar char="•"/>
            </a:pPr>
            <a:r>
              <a:rPr lang="en-US" altLang="en-US" b="1" dirty="0">
                <a:latin typeface="Arial" pitchFamily="34" charset="0"/>
              </a:rPr>
              <a:t>Location:	Canada, Europe, Asia, and the United States</a:t>
            </a:r>
          </a:p>
          <a:p>
            <a:pPr>
              <a:spcBef>
                <a:spcPct val="50000"/>
              </a:spcBef>
              <a:buFontTx/>
              <a:buChar char="•"/>
            </a:pPr>
            <a:r>
              <a:rPr lang="en-US" altLang="en-US" b="1" dirty="0">
                <a:latin typeface="Arial" pitchFamily="34" charset="0"/>
              </a:rPr>
              <a:t>Description:	Also known as “</a:t>
            </a:r>
            <a:r>
              <a:rPr lang="en-US" altLang="en-US" b="1" dirty="0">
                <a:solidFill>
                  <a:schemeClr val="accent6">
                    <a:lumMod val="50000"/>
                  </a:schemeClr>
                </a:solidFill>
                <a:latin typeface="Arial" pitchFamily="34" charset="0"/>
              </a:rPr>
              <a:t>Coniferous forests</a:t>
            </a:r>
            <a:r>
              <a:rPr lang="en-US" altLang="en-US" b="1" dirty="0">
                <a:latin typeface="Arial" pitchFamily="34" charset="0"/>
              </a:rPr>
              <a:t>.” Taiga regions have 			cold, long, snowy winters, and warm, humid summers; 			well-defined seasons</a:t>
            </a:r>
          </a:p>
          <a:p>
            <a:pPr>
              <a:spcBef>
                <a:spcPct val="50000"/>
              </a:spcBef>
              <a:buFontTx/>
              <a:buChar char="•"/>
            </a:pPr>
            <a:r>
              <a:rPr lang="en-US" altLang="en-US" b="1" dirty="0">
                <a:latin typeface="Arial" pitchFamily="34" charset="0"/>
              </a:rPr>
              <a:t>Plants:		Coniferous-evergreen trees (trees that produce cones 			needles). The trees are narrow and grow very close 			together. This is so they can help protect each other from 			the weather. There are also moss, lichen, and other 			species of plants that live in the Taiga’s bogs. </a:t>
            </a:r>
          </a:p>
          <a:p>
            <a:pPr>
              <a:spcBef>
                <a:spcPct val="50000"/>
              </a:spcBef>
              <a:buFontTx/>
              <a:buChar char="•"/>
            </a:pPr>
            <a:r>
              <a:rPr lang="en-US" altLang="en-US" b="1" dirty="0">
                <a:latin typeface="Arial" pitchFamily="34" charset="0"/>
              </a:rPr>
              <a:t>Animals:	Snow, cold, and a scarcity of food make life very difficult, 			especially in the winter. Some taiga animals migrate 			south, others go into hibernation, while others simply 			cope with the environment. </a:t>
            </a:r>
          </a:p>
        </p:txBody>
      </p:sp>
      <p:pic>
        <p:nvPicPr>
          <p:cNvPr id="20484" name="Picture 62" descr="Moo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4" descr="castor"/>
          <p:cNvPicPr>
            <a:picLocks noChangeAspect="1" noChangeArrowheads="1"/>
          </p:cNvPicPr>
          <p:nvPr/>
        </p:nvPicPr>
        <p:blipFill>
          <a:blip r:embed="rId5">
            <a:extLst>
              <a:ext uri="{28A0092B-C50C-407E-A947-70E740481C1C}">
                <a14:useLocalDpi xmlns:a14="http://schemas.microsoft.com/office/drawing/2010/main" val="0"/>
              </a:ext>
            </a:extLst>
          </a:blip>
          <a:srcRect b="13824"/>
          <a:stretch>
            <a:fillRect/>
          </a:stretch>
        </p:blipFill>
        <p:spPr bwMode="auto">
          <a:xfrm>
            <a:off x="7010400" y="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6"/>
          <p:cNvSpPr txBox="1">
            <a:spLocks noChangeArrowheads="1"/>
          </p:cNvSpPr>
          <p:nvPr/>
        </p:nvSpPr>
        <p:spPr bwMode="auto">
          <a:xfrm>
            <a:off x="533400" y="1447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sz="2000">
                <a:solidFill>
                  <a:srgbClr val="FFCC00"/>
                </a:solidFill>
              </a:rPr>
              <a:t>Moose</a:t>
            </a:r>
          </a:p>
        </p:txBody>
      </p:sp>
      <p:sp>
        <p:nvSpPr>
          <p:cNvPr id="20487" name="Text Box 67"/>
          <p:cNvSpPr txBox="1">
            <a:spLocks noChangeArrowheads="1"/>
          </p:cNvSpPr>
          <p:nvPr/>
        </p:nvSpPr>
        <p:spPr bwMode="auto">
          <a:xfrm>
            <a:off x="7315200" y="14478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sz="2000">
                <a:solidFill>
                  <a:srgbClr val="FFCC00"/>
                </a:solidFill>
              </a:rPr>
              <a:t>Eurasian Beaver</a:t>
            </a:r>
          </a:p>
        </p:txBody>
      </p:sp>
    </p:spTree>
    <p:extLst>
      <p:ext uri="{BB962C8B-B14F-4D97-AF65-F5344CB8AC3E}">
        <p14:creationId xmlns:p14="http://schemas.microsoft.com/office/powerpoint/2010/main" val="38289315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6477000" cy="850640"/>
          </a:xfrm>
        </p:spPr>
        <p:txBody>
          <a:bodyPr>
            <a:noAutofit/>
          </a:bodyPr>
          <a:lstStyle/>
          <a:p>
            <a:pPr eaLnBrk="1" hangingPunct="1"/>
            <a:r>
              <a:rPr lang="en-US" altLang="en-US" sz="4800" dirty="0" smtClean="0"/>
              <a:t>Evergreen Forest (Taiga)</a:t>
            </a:r>
          </a:p>
        </p:txBody>
      </p:sp>
      <p:sp>
        <p:nvSpPr>
          <p:cNvPr id="6147" name="Rectangle 3"/>
          <p:cNvSpPr>
            <a:spLocks noGrp="1" noChangeArrowheads="1"/>
          </p:cNvSpPr>
          <p:nvPr>
            <p:ph type="body" idx="1"/>
          </p:nvPr>
        </p:nvSpPr>
        <p:spPr>
          <a:xfrm>
            <a:off x="0" y="914400"/>
            <a:ext cx="2819400" cy="609600"/>
          </a:xfrm>
        </p:spPr>
        <p:txBody>
          <a:bodyPr>
            <a:noAutofit/>
          </a:bodyPr>
          <a:lstStyle/>
          <a:p>
            <a:pPr marL="0" indent="0" algn="ctr" eaLnBrk="1" hangingPunct="1">
              <a:buNone/>
            </a:pPr>
            <a:r>
              <a:rPr lang="en-US" altLang="en-US" sz="2400" dirty="0" smtClean="0"/>
              <a:t>A forest biome of evergreens trees in the upper northern latitudes. </a:t>
            </a:r>
          </a:p>
        </p:txBody>
      </p:sp>
      <p:sp>
        <p:nvSpPr>
          <p:cNvPr id="2" name="TextBox 1"/>
          <p:cNvSpPr txBox="1"/>
          <p:nvPr/>
        </p:nvSpPr>
        <p:spPr>
          <a:xfrm>
            <a:off x="2819399" y="2743200"/>
            <a:ext cx="6312789" cy="2523768"/>
          </a:xfrm>
          <a:prstGeom prst="rect">
            <a:avLst/>
          </a:prstGeom>
          <a:noFill/>
        </p:spPr>
        <p:txBody>
          <a:bodyPr wrap="square" rtlCol="0">
            <a:spAutoFit/>
          </a:bodyPr>
          <a:lstStyle/>
          <a:p>
            <a:pPr algn="ctr"/>
            <a:r>
              <a:rPr lang="en-US" sz="3200" b="1" dirty="0" smtClean="0"/>
              <a:t>What’s it like there?</a:t>
            </a:r>
          </a:p>
          <a:p>
            <a:pPr marL="342900" indent="-342900">
              <a:buFont typeface="Arial" panose="020B0604020202020204" pitchFamily="34" charset="0"/>
              <a:buChar char="•"/>
            </a:pPr>
            <a:r>
              <a:rPr lang="en-US" dirty="0" smtClean="0"/>
              <a:t>The Taiga is the second coldest biome. </a:t>
            </a:r>
          </a:p>
          <a:p>
            <a:pPr marL="342900" indent="-342900">
              <a:buFont typeface="Arial" panose="020B0604020202020204" pitchFamily="34" charset="0"/>
              <a:buChar char="•"/>
            </a:pPr>
            <a:r>
              <a:rPr lang="en-US" dirty="0" smtClean="0"/>
              <a:t>The </a:t>
            </a:r>
            <a:r>
              <a:rPr lang="en-US" dirty="0"/>
              <a:t>average temperature is below freezing for six months out of the year. </a:t>
            </a:r>
          </a:p>
          <a:p>
            <a:pPr marL="342900" indent="-342900">
              <a:buFont typeface="Arial" panose="020B0604020202020204" pitchFamily="34" charset="0"/>
              <a:buChar char="•"/>
            </a:pPr>
            <a:r>
              <a:rPr lang="en-US" dirty="0" smtClean="0"/>
              <a:t>The winters are </a:t>
            </a:r>
            <a:r>
              <a:rPr lang="en-US" dirty="0"/>
              <a:t>really cold, with lots of </a:t>
            </a:r>
            <a:r>
              <a:rPr lang="en-US" dirty="0" smtClean="0"/>
              <a:t>snow.</a:t>
            </a:r>
            <a:r>
              <a:rPr lang="en-US" dirty="0"/>
              <a:t> </a:t>
            </a:r>
          </a:p>
          <a:p>
            <a:pPr marL="342900" indent="-342900">
              <a:buFont typeface="Arial" panose="020B0604020202020204" pitchFamily="34" charset="0"/>
              <a:buChar char="•"/>
            </a:pPr>
            <a:r>
              <a:rPr lang="en-US" dirty="0" smtClean="0"/>
              <a:t>The major plants in this biome are evergreen trees, which </a:t>
            </a:r>
          </a:p>
          <a:p>
            <a:pPr marL="342900" indent="-342900">
              <a:buFont typeface="Arial" panose="020B0604020202020204" pitchFamily="34" charset="0"/>
              <a:buChar char="•"/>
            </a:pPr>
            <a:r>
              <a:rPr lang="en-US" dirty="0" smtClean="0"/>
              <a:t>Grow very close together and protect each other from the snow and cold. </a:t>
            </a:r>
          </a:p>
        </p:txBody>
      </p:sp>
      <p:pic>
        <p:nvPicPr>
          <p:cNvPr id="3" name="Picture 2" descr="Screen Shot 2014-02-09 at 9.07.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9758" y="838200"/>
            <a:ext cx="6400800" cy="1905000"/>
          </a:xfrm>
          <a:prstGeom prst="rect">
            <a:avLst/>
          </a:prstGeom>
        </p:spPr>
      </p:pic>
      <p:pic>
        <p:nvPicPr>
          <p:cNvPr id="6" name="Picture 5" descr="Screen Shot 2014-02-06 at 3.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438400"/>
            <a:ext cx="2667000" cy="2133600"/>
          </a:xfrm>
          <a:prstGeom prst="rect">
            <a:avLst/>
          </a:prstGeom>
        </p:spPr>
      </p:pic>
      <p:pic>
        <p:nvPicPr>
          <p:cNvPr id="4" name="Picture 3" descr="Screen Shot 2014-02-09 at 6.44.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572000"/>
            <a:ext cx="2743200" cy="2286000"/>
          </a:xfrm>
          <a:prstGeom prst="rect">
            <a:avLst/>
          </a:prstGeom>
        </p:spPr>
      </p:pic>
      <p:graphicFrame>
        <p:nvGraphicFramePr>
          <p:cNvPr id="8" name="Group 41"/>
          <p:cNvGraphicFramePr>
            <a:graphicFrameLocks/>
          </p:cNvGraphicFramePr>
          <p:nvPr>
            <p:extLst>
              <p:ext uri="{D42A27DB-BD31-4B8C-83A1-F6EECF244321}">
                <p14:modId xmlns:p14="http://schemas.microsoft.com/office/powerpoint/2010/main" val="549767179"/>
              </p:ext>
            </p:extLst>
          </p:nvPr>
        </p:nvGraphicFramePr>
        <p:xfrm>
          <a:off x="3581400" y="5334000"/>
          <a:ext cx="4682858" cy="1371600"/>
        </p:xfrm>
        <a:graphic>
          <a:graphicData uri="http://schemas.openxmlformats.org/drawingml/2006/table">
            <a:tbl>
              <a:tblPr/>
              <a:tblGrid>
                <a:gridCol w="1808446"/>
                <a:gridCol w="1473663"/>
                <a:gridCol w="1400749"/>
              </a:tblGrid>
              <a:tr h="397042">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Temperature</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Rainfall</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charset="0"/>
                          <a:cs typeface="Arial" charset="0"/>
                        </a:rPr>
                        <a:t>Soil</a:t>
                      </a:r>
                      <a:endParaRPr kumimoji="0" lang="en-US" altLang="en-US"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4558">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-10°C to 15°C  (14°F to 59°F) </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0-25 cm per year</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chemeClr val="tx1"/>
                          </a:solidFill>
                          <a:latin typeface="Arial" charset="0"/>
                        </a:defRPr>
                      </a:lvl1pPr>
                      <a:lvl2pPr marL="742950" indent="-285750" algn="l">
                        <a:spcBef>
                          <a:spcPct val="20000"/>
                        </a:spcBef>
                        <a:defRPr sz="2400">
                          <a:solidFill>
                            <a:schemeClr val="tx1"/>
                          </a:solidFill>
                          <a:latin typeface="Arial" charset="0"/>
                        </a:defRPr>
                      </a:lvl2pPr>
                      <a:lvl3pPr marL="1143000" indent="-228600" algn="l">
                        <a:spcBef>
                          <a:spcPct val="20000"/>
                        </a:spcBef>
                        <a:defRPr sz="2000">
                          <a:solidFill>
                            <a:schemeClr val="tx1"/>
                          </a:solidFill>
                          <a:latin typeface="Arial" charset="0"/>
                        </a:defRPr>
                      </a:lvl3pPr>
                      <a:lvl4pPr marL="1600200" indent="-228600" algn="l">
                        <a:spcBef>
                          <a:spcPct val="20000"/>
                        </a:spcBef>
                        <a:defRPr>
                          <a:solidFill>
                            <a:schemeClr val="tx1"/>
                          </a:solidFill>
                          <a:latin typeface="Arial" charset="0"/>
                        </a:defRPr>
                      </a:lvl4pPr>
                      <a:lvl5pPr marL="2057400" indent="-228600" algn="l">
                        <a:spcBef>
                          <a:spcPct val="20000"/>
                        </a:spcBef>
                        <a:defRPr>
                          <a:solidFill>
                            <a:schemeClr val="tx1"/>
                          </a:solidFill>
                          <a:latin typeface="Arial" charset="0"/>
                        </a:defRPr>
                      </a:lvl5pPr>
                      <a:lvl6pPr marL="2514600" indent="-228600" fontAlgn="base">
                        <a:spcBef>
                          <a:spcPct val="20000"/>
                        </a:spcBef>
                        <a:spcAft>
                          <a:spcPct val="0"/>
                        </a:spcAft>
                        <a:defRPr>
                          <a:solidFill>
                            <a:schemeClr val="tx1"/>
                          </a:solidFill>
                          <a:latin typeface="Arial" charset="0"/>
                        </a:defRPr>
                      </a:lvl6pPr>
                      <a:lvl7pPr marL="2971800" indent="-228600" fontAlgn="base">
                        <a:spcBef>
                          <a:spcPct val="20000"/>
                        </a:spcBef>
                        <a:spcAft>
                          <a:spcPct val="0"/>
                        </a:spcAft>
                        <a:defRPr>
                          <a:solidFill>
                            <a:schemeClr val="tx1"/>
                          </a:solidFill>
                          <a:latin typeface="Arial" charset="0"/>
                        </a:defRPr>
                      </a:lvl7pPr>
                      <a:lvl8pPr marL="3429000" indent="-228600" fontAlgn="base">
                        <a:spcBef>
                          <a:spcPct val="20000"/>
                        </a:spcBef>
                        <a:spcAft>
                          <a:spcPct val="0"/>
                        </a:spcAft>
                        <a:defRPr>
                          <a:solidFill>
                            <a:schemeClr val="tx1"/>
                          </a:solidFill>
                          <a:latin typeface="Arial" charset="0"/>
                        </a:defRPr>
                      </a:lvl8pPr>
                      <a:lvl9pPr marL="3886200" indent="-228600" fontAlgn="base">
                        <a:spcBef>
                          <a:spcPct val="20000"/>
                        </a:spcBef>
                        <a:spcAft>
                          <a:spcPct val="0"/>
                        </a:spcAft>
                        <a:defRPr>
                          <a:solidFill>
                            <a:schemeClr val="tx1"/>
                          </a:solidFill>
                          <a:latin typeface="Arial"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frozen</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9838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pPr eaLnBrk="1" hangingPunct="1"/>
            <a:r>
              <a:rPr lang="en-US" altLang="en-US" sz="4000" dirty="0" smtClean="0">
                <a:solidFill>
                  <a:srgbClr val="FFCC00"/>
                </a:solidFill>
                <a:latin typeface="Eras Bold ITC" pitchFamily="34" charset="0"/>
              </a:rPr>
              <a:t>More Taiga Animals and Plants</a:t>
            </a:r>
          </a:p>
        </p:txBody>
      </p:sp>
      <p:pic>
        <p:nvPicPr>
          <p:cNvPr id="21507" name="Picture 5" descr="lynx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38200"/>
            <a:ext cx="1636713"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9" descr="Wolverine,%20tom_kucera"/>
          <p:cNvPicPr>
            <a:picLocks noChangeAspect="1" noChangeArrowheads="1"/>
          </p:cNvPicPr>
          <p:nvPr/>
        </p:nvPicPr>
        <p:blipFill>
          <a:blip r:embed="rId6">
            <a:extLst>
              <a:ext uri="{28A0092B-C50C-407E-A947-70E740481C1C}">
                <a14:useLocalDpi xmlns:a14="http://schemas.microsoft.com/office/drawing/2010/main" val="0"/>
              </a:ext>
            </a:extLst>
          </a:blip>
          <a:srcRect l="5122" t="21603" r="19746" b="8255"/>
          <a:stretch>
            <a:fillRect/>
          </a:stretch>
        </p:blipFill>
        <p:spPr bwMode="auto">
          <a:xfrm>
            <a:off x="2286000" y="914400"/>
            <a:ext cx="33528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1" descr="redloon"/>
          <p:cNvPicPr>
            <a:picLocks noChangeAspect="1" noChangeArrowheads="1"/>
          </p:cNvPicPr>
          <p:nvPr/>
        </p:nvPicPr>
        <p:blipFill>
          <a:blip r:embed="rId7">
            <a:extLst>
              <a:ext uri="{28A0092B-C50C-407E-A947-70E740481C1C}">
                <a14:useLocalDpi xmlns:a14="http://schemas.microsoft.com/office/drawing/2010/main" val="0"/>
              </a:ext>
            </a:extLst>
          </a:blip>
          <a:srcRect b="3572"/>
          <a:stretch>
            <a:fillRect/>
          </a:stretch>
        </p:blipFill>
        <p:spPr bwMode="auto">
          <a:xfrm>
            <a:off x="5943600" y="914400"/>
            <a:ext cx="3200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3" descr="spruce.jpg (45193 by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657600"/>
            <a:ext cx="24384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4"/>
          <p:cNvSpPr txBox="1">
            <a:spLocks noChangeArrowheads="1"/>
          </p:cNvSpPr>
          <p:nvPr/>
        </p:nvSpPr>
        <p:spPr bwMode="auto">
          <a:xfrm>
            <a:off x="304800" y="3200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accent6">
                    <a:lumMod val="75000"/>
                  </a:schemeClr>
                </a:solidFill>
              </a:rPr>
              <a:t>Lynx</a:t>
            </a:r>
          </a:p>
        </p:txBody>
      </p:sp>
      <p:sp>
        <p:nvSpPr>
          <p:cNvPr id="21512" name="Text Box 15"/>
          <p:cNvSpPr txBox="1">
            <a:spLocks noChangeArrowheads="1"/>
          </p:cNvSpPr>
          <p:nvPr/>
        </p:nvSpPr>
        <p:spPr bwMode="auto">
          <a:xfrm>
            <a:off x="2286000" y="29718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accent6">
                    <a:lumMod val="75000"/>
                  </a:schemeClr>
                </a:solidFill>
              </a:rPr>
              <a:t>Wolverine</a:t>
            </a:r>
          </a:p>
        </p:txBody>
      </p:sp>
      <p:sp>
        <p:nvSpPr>
          <p:cNvPr id="21513" name="Text Box 16"/>
          <p:cNvSpPr txBox="1">
            <a:spLocks noChangeArrowheads="1"/>
          </p:cNvSpPr>
          <p:nvPr/>
        </p:nvSpPr>
        <p:spPr bwMode="auto">
          <a:xfrm>
            <a:off x="5943600" y="29718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accent6">
                    <a:lumMod val="75000"/>
                  </a:schemeClr>
                </a:solidFill>
              </a:rPr>
              <a:t>Red Throated Loon</a:t>
            </a:r>
          </a:p>
        </p:txBody>
      </p:sp>
      <p:sp>
        <p:nvSpPr>
          <p:cNvPr id="21514" name="Text Box 17"/>
          <p:cNvSpPr txBox="1">
            <a:spLocks noChangeArrowheads="1"/>
          </p:cNvSpPr>
          <p:nvPr/>
        </p:nvSpPr>
        <p:spPr bwMode="auto">
          <a:xfrm>
            <a:off x="0" y="57150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accent6">
                    <a:lumMod val="75000"/>
                  </a:schemeClr>
                </a:solidFill>
              </a:rPr>
              <a:t>Hemlock</a:t>
            </a:r>
          </a:p>
        </p:txBody>
      </p:sp>
      <p:pic>
        <p:nvPicPr>
          <p:cNvPr id="21515" name="Picture 19" descr="Larch%20Needl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5600" y="3657600"/>
            <a:ext cx="28194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20"/>
          <p:cNvSpPr txBox="1">
            <a:spLocks noChangeArrowheads="1"/>
          </p:cNvSpPr>
          <p:nvPr/>
        </p:nvSpPr>
        <p:spPr bwMode="auto">
          <a:xfrm>
            <a:off x="2895600" y="57912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accent6">
                    <a:lumMod val="75000"/>
                  </a:schemeClr>
                </a:solidFill>
              </a:rPr>
              <a:t>Larch Needles</a:t>
            </a:r>
          </a:p>
        </p:txBody>
      </p:sp>
      <p:pic>
        <p:nvPicPr>
          <p:cNvPr id="21517" name="Picture 24" descr="Burckhardt,%20Lichen%20Tree%2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3657600"/>
            <a:ext cx="28956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25"/>
          <p:cNvSpPr txBox="1">
            <a:spLocks noChangeArrowheads="1"/>
          </p:cNvSpPr>
          <p:nvPr/>
        </p:nvSpPr>
        <p:spPr bwMode="auto">
          <a:xfrm>
            <a:off x="6019800" y="57150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accent6">
                    <a:lumMod val="75000"/>
                  </a:schemeClr>
                </a:solidFill>
              </a:rPr>
              <a:t>Lichen growing on a tree</a:t>
            </a:r>
          </a:p>
        </p:txBody>
      </p:sp>
      <p:pic>
        <p:nvPicPr>
          <p:cNvPr id="18462" name="j038936.wav">
            <a:hlinkClick r:id="" action="ppaction://media"/>
          </p:cNvPr>
          <p:cNvPicPr>
            <a:picLocks noGrp="1" noRot="1" noChangeAspect="1" noChangeArrowheads="1"/>
          </p:cNvPicPr>
          <p:nvPr>
            <p:ph idx="1"/>
            <a:wavAudioFile r:embed="rId1" name="j0388437[1].wav"/>
          </p:nvPr>
        </p:nvPicPr>
        <p:blipFill>
          <a:blip r:embed="rId11">
            <a:extLst>
              <a:ext uri="{28A0092B-C50C-407E-A947-70E740481C1C}">
                <a14:useLocalDpi xmlns:a14="http://schemas.microsoft.com/office/drawing/2010/main" val="0"/>
              </a:ext>
            </a:extLst>
          </a:blip>
          <a:srcRect/>
          <a:stretch>
            <a:fillRect/>
          </a:stretch>
        </p:blipFill>
        <p:spPr>
          <a:xfrm>
            <a:off x="4419600" y="3709988"/>
            <a:ext cx="304800" cy="304800"/>
          </a:xfrm>
        </p:spPr>
      </p:pic>
    </p:spTree>
    <p:extLst>
      <p:ext uri="{BB962C8B-B14F-4D97-AF65-F5344CB8AC3E}">
        <p14:creationId xmlns:p14="http://schemas.microsoft.com/office/powerpoint/2010/main" val="29161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338" fill="hold"/>
                                        <p:tgtEl>
                                          <p:spTgt spid="1846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846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04800"/>
            <a:ext cx="8839200" cy="6186309"/>
          </a:xfrm>
          <a:prstGeom prst="rect">
            <a:avLst/>
          </a:prstGeom>
        </p:spPr>
        <p:txBody>
          <a:bodyPr wrap="square">
            <a:spAutoFit/>
          </a:bodyPr>
          <a:lstStyle/>
          <a:p>
            <a:r>
              <a:rPr lang="en-US" b="1" dirty="0"/>
              <a:t>The Climate and Location     </a:t>
            </a:r>
            <a:endParaRPr lang="en-US" dirty="0"/>
          </a:p>
          <a:p>
            <a:r>
              <a:rPr lang="en-US" dirty="0"/>
              <a:t>Describe where your biome exists in the world.</a:t>
            </a:r>
          </a:p>
          <a:p>
            <a:r>
              <a:rPr lang="en-US" dirty="0"/>
              <a:t>Describe the climate.</a:t>
            </a:r>
          </a:p>
          <a:p>
            <a:r>
              <a:rPr lang="en-US" dirty="0"/>
              <a:t>The average temperature and average yearly rainfall.</a:t>
            </a:r>
          </a:p>
          <a:p>
            <a:r>
              <a:rPr lang="en-US" dirty="0"/>
              <a:t>The type of soil that can be found in your biome.</a:t>
            </a:r>
          </a:p>
          <a:p>
            <a:r>
              <a:rPr lang="en-US" dirty="0"/>
              <a:t>Descriptions of unique conditions in your biome such as, permafrost, length of night and day.</a:t>
            </a:r>
          </a:p>
          <a:p>
            <a:r>
              <a:rPr lang="en-US" dirty="0"/>
              <a:t>Any other aspect of your biome that is interesting to you.</a:t>
            </a:r>
          </a:p>
          <a:p>
            <a:r>
              <a:rPr lang="en-US" b="1" dirty="0"/>
              <a:t> </a:t>
            </a:r>
            <a:endParaRPr lang="en-US" dirty="0"/>
          </a:p>
          <a:p>
            <a:r>
              <a:rPr lang="en-US" b="1" dirty="0"/>
              <a:t>Plant Species </a:t>
            </a:r>
            <a:endParaRPr lang="en-US" dirty="0"/>
          </a:p>
          <a:p>
            <a:r>
              <a:rPr lang="en-US" dirty="0"/>
              <a:t>A general description of how the climate and location affect the plant species in the biome.</a:t>
            </a:r>
          </a:p>
          <a:p>
            <a:r>
              <a:rPr lang="en-US" dirty="0"/>
              <a:t>Detailed descriptions of </a:t>
            </a:r>
            <a:r>
              <a:rPr lang="en-US" b="1" u="sng" dirty="0"/>
              <a:t>at least</a:t>
            </a:r>
            <a:r>
              <a:rPr lang="en-US" b="1" dirty="0"/>
              <a:t> </a:t>
            </a:r>
            <a:r>
              <a:rPr lang="en-US" dirty="0"/>
              <a:t>3 plant species that live in the biome.  </a:t>
            </a:r>
          </a:p>
          <a:p>
            <a:r>
              <a:rPr lang="en-US" dirty="0"/>
              <a:t>Adaptations to life in the biome.  </a:t>
            </a:r>
          </a:p>
          <a:p>
            <a:r>
              <a:rPr lang="en-US" dirty="0"/>
              <a:t>Any other interesting, relevant information about the plant species.</a:t>
            </a:r>
          </a:p>
          <a:p>
            <a:r>
              <a:rPr lang="en-US" dirty="0"/>
              <a:t> </a:t>
            </a:r>
          </a:p>
          <a:p>
            <a:r>
              <a:rPr lang="en-US" b="1" dirty="0"/>
              <a:t>Animal Species </a:t>
            </a:r>
            <a:endParaRPr lang="en-US" dirty="0"/>
          </a:p>
          <a:p>
            <a:r>
              <a:rPr lang="en-US" dirty="0"/>
              <a:t>A general description of how the climate and location affect the animal species in the biome.</a:t>
            </a:r>
          </a:p>
          <a:p>
            <a:r>
              <a:rPr lang="en-US" dirty="0"/>
              <a:t>Detailed descriptions of </a:t>
            </a:r>
            <a:r>
              <a:rPr lang="en-US" b="1" u="sng" dirty="0"/>
              <a:t>at least</a:t>
            </a:r>
            <a:r>
              <a:rPr lang="en-US" dirty="0"/>
              <a:t> 3 animal species that live in the biome.  Descriptions should include adaptations to life in the biome.</a:t>
            </a:r>
          </a:p>
          <a:p>
            <a:r>
              <a:rPr lang="en-US" dirty="0"/>
              <a:t>Any other interesting and relevant information about the animal species.</a:t>
            </a:r>
          </a:p>
          <a:p>
            <a:r>
              <a:rPr lang="en-US" b="1" dirty="0"/>
              <a:t>Sources: </a:t>
            </a:r>
            <a:endParaRPr lang="en-US" dirty="0"/>
          </a:p>
          <a:p>
            <a:r>
              <a:rPr lang="en-US" dirty="0"/>
              <a:t>You may use your textbook, online encyclopedias, and the following Internet websites:</a:t>
            </a:r>
          </a:p>
          <a:p>
            <a:r>
              <a:rPr lang="en-US" dirty="0"/>
              <a:t> </a:t>
            </a:r>
          </a:p>
        </p:txBody>
      </p:sp>
    </p:spTree>
    <p:extLst>
      <p:ext uri="{BB962C8B-B14F-4D97-AF65-F5344CB8AC3E}">
        <p14:creationId xmlns:p14="http://schemas.microsoft.com/office/powerpoint/2010/main" val="96764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6186309"/>
          </a:xfrm>
          <a:prstGeom prst="rect">
            <a:avLst/>
          </a:prstGeom>
        </p:spPr>
        <p:txBody>
          <a:bodyPr wrap="square">
            <a:spAutoFit/>
          </a:bodyPr>
          <a:lstStyle/>
          <a:p>
            <a:r>
              <a:rPr lang="en-US" u="sng" dirty="0">
                <a:hlinkClick r:id="rId2"/>
              </a:rPr>
              <a:t>http://www.ucmp.berkeley.edu/glossary/gloss5/biome/</a:t>
            </a:r>
            <a:endParaRPr lang="en-US" dirty="0"/>
          </a:p>
          <a:p>
            <a:r>
              <a:rPr lang="en-US" u="sng" dirty="0">
                <a:hlinkClick r:id="rId3"/>
              </a:rPr>
              <a:t>http://www.enchantedlearning.com/biomes/</a:t>
            </a:r>
            <a:endParaRPr lang="en-US" dirty="0"/>
          </a:p>
          <a:p>
            <a:r>
              <a:rPr lang="en-US" u="sng" dirty="0">
                <a:hlinkClick r:id="rId4"/>
              </a:rPr>
              <a:t>http://www.cotf.edu/ete/modules/msese/earthsysflr/biomes.html</a:t>
            </a:r>
            <a:endParaRPr lang="en-US" dirty="0"/>
          </a:p>
          <a:p>
            <a:r>
              <a:rPr lang="en-US" u="sng" dirty="0">
                <a:hlinkClick r:id="rId5"/>
              </a:rPr>
              <a:t>http://www.blueplanetbiomes.org/world_biomes.htm</a:t>
            </a:r>
            <a:endParaRPr lang="en-US" dirty="0"/>
          </a:p>
          <a:p>
            <a:r>
              <a:rPr lang="en-US" dirty="0"/>
              <a:t>http://earthobservatory.nasa.gov/Experiments/Biome/biodesert.php</a:t>
            </a:r>
          </a:p>
          <a:p>
            <a:r>
              <a:rPr lang="en-US" dirty="0"/>
              <a:t> </a:t>
            </a:r>
          </a:p>
          <a:p>
            <a:r>
              <a:rPr lang="en-US" dirty="0"/>
              <a:t>You may also explore the links attached to these sites for additional information.</a:t>
            </a:r>
          </a:p>
          <a:p>
            <a:r>
              <a:rPr lang="en-US" dirty="0"/>
              <a:t> </a:t>
            </a:r>
          </a:p>
          <a:p>
            <a:r>
              <a:rPr lang="en-US" dirty="0"/>
              <a:t>***Plagiarism is unacceptable!!  Do not cut and paste information from the Internet directly into your presentations.  Put the information into your own words.  I have read all of these websites and I will double-check them with your report***</a:t>
            </a:r>
          </a:p>
          <a:p>
            <a:r>
              <a:rPr lang="en-US" dirty="0"/>
              <a:t> </a:t>
            </a:r>
          </a:p>
          <a:p>
            <a:r>
              <a:rPr lang="en-US" b="1" dirty="0"/>
              <a:t>Grading:</a:t>
            </a:r>
            <a:endParaRPr lang="en-US" dirty="0"/>
          </a:p>
          <a:p>
            <a:r>
              <a:rPr lang="en-US" dirty="0"/>
              <a:t> </a:t>
            </a:r>
          </a:p>
          <a:p>
            <a:r>
              <a:rPr lang="en-US" dirty="0"/>
              <a:t>You will have three days in-class-time to complete this project.  Any additional time you need to complete this project must be spent outside of class.  I will be collecting you </a:t>
            </a:r>
            <a:r>
              <a:rPr lang="en-US" dirty="0" err="1"/>
              <a:t>powerpoint</a:t>
            </a:r>
            <a:r>
              <a:rPr lang="en-US" dirty="0"/>
              <a:t> slides by the end of the third work day</a:t>
            </a:r>
          </a:p>
          <a:p>
            <a:r>
              <a:rPr lang="en-US" dirty="0"/>
              <a:t> </a:t>
            </a:r>
          </a:p>
          <a:p>
            <a:r>
              <a:rPr lang="en-US" dirty="0"/>
              <a:t> </a:t>
            </a:r>
          </a:p>
          <a:p>
            <a:r>
              <a:rPr lang="en-US" dirty="0"/>
              <a:t> </a:t>
            </a:r>
          </a:p>
          <a:p>
            <a:r>
              <a:rPr lang="en-US" dirty="0"/>
              <a:t> </a:t>
            </a:r>
          </a:p>
          <a:p>
            <a:r>
              <a:rPr lang="en-US" dirty="0"/>
              <a:t>The Biome project is worth a maximum of 20 points.  </a:t>
            </a:r>
          </a:p>
        </p:txBody>
      </p:sp>
    </p:spTree>
    <p:extLst>
      <p:ext uri="{BB962C8B-B14F-4D97-AF65-F5344CB8AC3E}">
        <p14:creationId xmlns:p14="http://schemas.microsoft.com/office/powerpoint/2010/main" val="3582069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274638"/>
            <a:ext cx="7772400" cy="1143000"/>
          </a:xfrm>
        </p:spPr>
        <p:txBody>
          <a:bodyPr/>
          <a:lstStyle/>
          <a:p>
            <a:pPr eaLnBrk="1" hangingPunct="1"/>
            <a:r>
              <a:rPr lang="en-US" altLang="en-US" dirty="0" smtClean="0"/>
              <a:t>What is a Biome?</a:t>
            </a:r>
          </a:p>
        </p:txBody>
      </p:sp>
      <p:sp>
        <p:nvSpPr>
          <p:cNvPr id="17411" name="Rectangle 3"/>
          <p:cNvSpPr>
            <a:spLocks noGrp="1" noChangeArrowheads="1"/>
          </p:cNvSpPr>
          <p:nvPr>
            <p:ph type="body" idx="1"/>
          </p:nvPr>
        </p:nvSpPr>
        <p:spPr/>
        <p:txBody>
          <a:bodyPr/>
          <a:lstStyle/>
          <a:p>
            <a:pPr eaLnBrk="1" hangingPunct="1">
              <a:lnSpc>
                <a:spcPct val="90000"/>
              </a:lnSpc>
            </a:pPr>
            <a:endParaRPr lang="en-US" altLang="en-US" sz="2400" smtClean="0"/>
          </a:p>
          <a:p>
            <a:pPr eaLnBrk="1" hangingPunct="1">
              <a:lnSpc>
                <a:spcPct val="90000"/>
              </a:lnSpc>
            </a:pPr>
            <a:r>
              <a:rPr lang="en-US" altLang="en-US" sz="2400" smtClean="0"/>
              <a:t>Scientists have developed the term </a:t>
            </a:r>
            <a:r>
              <a:rPr lang="en-US" altLang="en-US" sz="2400" b="1" smtClean="0"/>
              <a:t>Biome</a:t>
            </a:r>
            <a:r>
              <a:rPr lang="en-US" altLang="en-US" sz="2400" smtClean="0"/>
              <a:t> to describe areas on the earth with similar climate, plants, and animals. </a:t>
            </a:r>
          </a:p>
          <a:p>
            <a:pPr eaLnBrk="1" hangingPunct="1">
              <a:lnSpc>
                <a:spcPct val="90000"/>
              </a:lnSpc>
            </a:pPr>
            <a:r>
              <a:rPr lang="en-US" altLang="en-US" sz="2400" smtClean="0"/>
              <a:t>The plants and animals that live in a specific biome are physically well adapted for that area. </a:t>
            </a:r>
          </a:p>
          <a:p>
            <a:pPr eaLnBrk="1" hangingPunct="1">
              <a:lnSpc>
                <a:spcPct val="90000"/>
              </a:lnSpc>
            </a:pPr>
            <a:r>
              <a:rPr lang="en-US" altLang="en-US" sz="2400" smtClean="0"/>
              <a:t>Plants and animals that live in a specific biome share similar characteristics with other plants and animals in that biome throughout the world. </a:t>
            </a:r>
          </a:p>
          <a:p>
            <a:pPr eaLnBrk="1" hangingPunct="1">
              <a:lnSpc>
                <a:spcPct val="90000"/>
              </a:lnSpc>
            </a:pPr>
            <a:r>
              <a:rPr lang="en-US" altLang="en-US" sz="2400" smtClean="0"/>
              <a:t>The types of biomes that will be explored during this exercise include: Tundra, Deserts, Grasslands, Taiga, Temperate Forests, and Rainforests</a:t>
            </a:r>
          </a:p>
        </p:txBody>
      </p:sp>
      <p:pic>
        <p:nvPicPr>
          <p:cNvPr id="4098" name="Picture 2" descr="http://media5.picsearch.com/is?U-9nlZ_QVIRby0zPToYe7qJNTLm6P0wIKR3lrT_5LP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76200"/>
            <a:ext cx="246926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51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000" y="76200"/>
            <a:ext cx="8229600" cy="563563"/>
          </a:xfrm>
        </p:spPr>
        <p:txBody>
          <a:bodyPr>
            <a:noAutofit/>
          </a:bodyPr>
          <a:lstStyle/>
          <a:p>
            <a:pPr eaLnBrk="1" hangingPunct="1"/>
            <a:r>
              <a:rPr lang="en-US" altLang="en-US" dirty="0" smtClean="0"/>
              <a:t>Climate</a:t>
            </a:r>
          </a:p>
        </p:txBody>
      </p:sp>
      <p:sp>
        <p:nvSpPr>
          <p:cNvPr id="41988" name="Rectangle 3"/>
          <p:cNvSpPr>
            <a:spLocks noGrp="1" noChangeArrowheads="1"/>
          </p:cNvSpPr>
          <p:nvPr>
            <p:ph type="body" idx="1"/>
          </p:nvPr>
        </p:nvSpPr>
        <p:spPr>
          <a:xfrm>
            <a:off x="155575" y="653819"/>
            <a:ext cx="8763000" cy="5135563"/>
          </a:xfrm>
        </p:spPr>
        <p:txBody>
          <a:bodyPr>
            <a:normAutofit lnSpcReduction="10000"/>
          </a:bodyPr>
          <a:lstStyle/>
          <a:p>
            <a:pPr eaLnBrk="1" hangingPunct="1"/>
            <a:r>
              <a:rPr lang="en-US" altLang="en-US" i="1" dirty="0" smtClean="0"/>
              <a:t>A </a:t>
            </a:r>
            <a:r>
              <a:rPr lang="en-US" altLang="en-US" i="1" dirty="0" smtClean="0">
                <a:solidFill>
                  <a:srgbClr val="FF0000"/>
                </a:solidFill>
              </a:rPr>
              <a:t>Biome</a:t>
            </a:r>
            <a:r>
              <a:rPr lang="en-US" altLang="en-US" i="1" dirty="0" smtClean="0"/>
              <a:t> us a large region characterized by a specific type of climate and the plants and animals that live there.</a:t>
            </a:r>
          </a:p>
          <a:p>
            <a:pPr eaLnBrk="1" hangingPunct="1">
              <a:buClr>
                <a:schemeClr val="tx1"/>
              </a:buClr>
            </a:pPr>
            <a:r>
              <a:rPr lang="en-US" altLang="en-US" i="1" dirty="0" smtClean="0">
                <a:solidFill>
                  <a:srgbClr val="FF0000"/>
                </a:solidFill>
              </a:rPr>
              <a:t>Climate</a:t>
            </a:r>
            <a:r>
              <a:rPr lang="en-US" altLang="en-US" i="1" dirty="0" smtClean="0"/>
              <a:t> is the average weather conditions in an area over a long period of time.</a:t>
            </a:r>
          </a:p>
          <a:p>
            <a:pPr eaLnBrk="1" hangingPunct="1"/>
            <a:r>
              <a:rPr lang="en-US" altLang="en-US" i="1" dirty="0" smtClean="0"/>
              <a:t>Different biomes support different organisms based on their climate.</a:t>
            </a:r>
          </a:p>
          <a:p>
            <a:pPr lvl="2"/>
            <a:r>
              <a:rPr lang="en-US" altLang="en-US" i="1" dirty="0" smtClean="0"/>
              <a:t>Plants that require a lot of water must live in climates with a lot of precipitation (rain).</a:t>
            </a:r>
          </a:p>
          <a:p>
            <a:pPr lvl="2"/>
            <a:r>
              <a:rPr lang="en-US" altLang="en-US" i="1" dirty="0" smtClean="0"/>
              <a:t>Animals that require the sun to keep them warm must live in a biome that has higher temperatures.</a:t>
            </a:r>
          </a:p>
          <a:p>
            <a:pPr lvl="2"/>
            <a:endParaRPr lang="en-US" altLang="en-US" i="1" dirty="0" smtClean="0"/>
          </a:p>
        </p:txBody>
      </p:sp>
      <p:pic>
        <p:nvPicPr>
          <p:cNvPr id="67586" name="Picture 2" descr="http://media2.picsearch.com/is?jc_xxeXLAOGSX1IDTjDW1eCnWNtm6wGfBeRmy6zu5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257800"/>
            <a:ext cx="21336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36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10212"/>
            <a:ext cx="4800600" cy="990600"/>
          </a:xfrm>
        </p:spPr>
        <p:txBody>
          <a:bodyPr>
            <a:normAutofit fontScale="90000"/>
          </a:bodyPr>
          <a:lstStyle/>
          <a:p>
            <a:pPr eaLnBrk="1" hangingPunct="1"/>
            <a:r>
              <a:rPr lang="en-US" altLang="en-US" sz="6000" dirty="0" smtClean="0"/>
              <a:t>Arctic Tundra</a:t>
            </a:r>
          </a:p>
        </p:txBody>
      </p:sp>
      <p:sp>
        <p:nvSpPr>
          <p:cNvPr id="14339" name="Rectangle 3"/>
          <p:cNvSpPr>
            <a:spLocks noGrp="1" noChangeArrowheads="1"/>
          </p:cNvSpPr>
          <p:nvPr>
            <p:ph type="body" idx="1"/>
          </p:nvPr>
        </p:nvSpPr>
        <p:spPr>
          <a:xfrm>
            <a:off x="152400" y="914400"/>
            <a:ext cx="3597155" cy="457199"/>
          </a:xfrm>
        </p:spPr>
        <p:txBody>
          <a:bodyPr>
            <a:noAutofit/>
          </a:bodyPr>
          <a:lstStyle/>
          <a:p>
            <a:pPr marL="0" indent="0" algn="ctr" eaLnBrk="1" hangingPunct="1">
              <a:buNone/>
            </a:pPr>
            <a:r>
              <a:rPr lang="en-US" altLang="en-US" sz="2400" dirty="0" smtClean="0"/>
              <a:t>A cold biome of the far north with very few trees . </a:t>
            </a:r>
          </a:p>
        </p:txBody>
      </p:sp>
      <p:sp>
        <p:nvSpPr>
          <p:cNvPr id="5" name="Rectangle 3"/>
          <p:cNvSpPr txBox="1">
            <a:spLocks noChangeArrowheads="1"/>
          </p:cNvSpPr>
          <p:nvPr/>
        </p:nvSpPr>
        <p:spPr>
          <a:xfrm>
            <a:off x="457200" y="4156877"/>
            <a:ext cx="3470564" cy="2286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altLang="en-US" sz="3600" dirty="0" smtClean="0"/>
          </a:p>
        </p:txBody>
      </p:sp>
      <p:pic>
        <p:nvPicPr>
          <p:cNvPr id="2" name="Picture 1" descr="Screen Shot 2014-02-09 at 9.19.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0"/>
            <a:ext cx="5200076" cy="2209800"/>
          </a:xfrm>
          <a:prstGeom prst="rect">
            <a:avLst/>
          </a:prstGeom>
        </p:spPr>
      </p:pic>
      <p:sp>
        <p:nvSpPr>
          <p:cNvPr id="8" name="TextBox 7"/>
          <p:cNvSpPr txBox="1"/>
          <p:nvPr/>
        </p:nvSpPr>
        <p:spPr>
          <a:xfrm>
            <a:off x="4190999" y="2209800"/>
            <a:ext cx="4738255" cy="3046988"/>
          </a:xfrm>
          <a:prstGeom prst="rect">
            <a:avLst/>
          </a:prstGeom>
          <a:noFill/>
        </p:spPr>
        <p:txBody>
          <a:bodyPr wrap="square" rtlCol="0">
            <a:spAutoFit/>
          </a:bodyPr>
          <a:lstStyle/>
          <a:p>
            <a:pPr algn="ctr"/>
            <a:r>
              <a:rPr lang="en-US" sz="3200" b="1" dirty="0" smtClean="0"/>
              <a:t>What’s it like there?</a:t>
            </a:r>
          </a:p>
          <a:p>
            <a:pPr marL="342900" indent="-342900">
              <a:buFont typeface="Arial" panose="020B0604020202020204" pitchFamily="34" charset="0"/>
              <a:buChar char="•"/>
            </a:pPr>
            <a:r>
              <a:rPr lang="en-US" sz="2000" dirty="0" smtClean="0"/>
              <a:t>The farthest north and  coldest and driest of all the biomes </a:t>
            </a:r>
          </a:p>
          <a:p>
            <a:pPr marL="342900" indent="-342900">
              <a:buFont typeface="Arial" panose="020B0604020202020204" pitchFamily="34" charset="0"/>
              <a:buChar char="•"/>
            </a:pPr>
            <a:r>
              <a:rPr lang="en-US" sz="2000" dirty="0" smtClean="0"/>
              <a:t>In </a:t>
            </a:r>
            <a:r>
              <a:rPr lang="en-US" sz="2000" dirty="0"/>
              <a:t>the winter the temperature can reach -50°F </a:t>
            </a:r>
            <a:r>
              <a:rPr lang="en-US" sz="2000" dirty="0" smtClean="0"/>
              <a:t>and summer </a:t>
            </a:r>
            <a:r>
              <a:rPr lang="en-US" sz="2000" dirty="0"/>
              <a:t>temperatures rarely get above </a:t>
            </a:r>
            <a:r>
              <a:rPr lang="en-US" sz="2000" dirty="0" smtClean="0"/>
              <a:t>50°F.</a:t>
            </a:r>
            <a:endParaRPr lang="en-US" sz="2000" dirty="0"/>
          </a:p>
          <a:p>
            <a:pPr marL="342900" indent="-342900">
              <a:buFont typeface="Arial" panose="020B0604020202020204" pitchFamily="34" charset="0"/>
              <a:buChar char="•"/>
            </a:pPr>
            <a:r>
              <a:rPr lang="en-US" sz="2000" dirty="0" smtClean="0"/>
              <a:t>The soil is frozen  six </a:t>
            </a:r>
            <a:r>
              <a:rPr lang="en-US" sz="2000" dirty="0"/>
              <a:t>inches below the ground, and is frozen for most of the </a:t>
            </a:r>
            <a:r>
              <a:rPr lang="en-US" sz="2000" dirty="0" smtClean="0"/>
              <a:t>year.</a:t>
            </a:r>
          </a:p>
        </p:txBody>
      </p:sp>
      <p:pic>
        <p:nvPicPr>
          <p:cNvPr id="3" name="Picture 2" descr="Screen Shot 2014-02-09 at 6.43.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7279"/>
            <a:ext cx="3911600" cy="3050721"/>
          </a:xfrm>
          <a:prstGeom prst="rect">
            <a:avLst/>
          </a:prstGeom>
        </p:spPr>
      </p:pic>
      <p:pic>
        <p:nvPicPr>
          <p:cNvPr id="4" name="Picture 3" descr="Screen Shot 2014-02-09 at 6.42.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28800"/>
            <a:ext cx="4191000" cy="2175329"/>
          </a:xfrm>
          <a:prstGeom prst="rect">
            <a:avLst/>
          </a:prstGeom>
        </p:spPr>
      </p:pic>
      <p:graphicFrame>
        <p:nvGraphicFramePr>
          <p:cNvPr id="9" name="Group 44"/>
          <p:cNvGraphicFramePr>
            <a:graphicFrameLocks/>
          </p:cNvGraphicFramePr>
          <p:nvPr>
            <p:extLst>
              <p:ext uri="{D42A27DB-BD31-4B8C-83A1-F6EECF244321}">
                <p14:modId xmlns:p14="http://schemas.microsoft.com/office/powerpoint/2010/main" val="3555704596"/>
              </p:ext>
            </p:extLst>
          </p:nvPr>
        </p:nvGraphicFramePr>
        <p:xfrm>
          <a:off x="4191000" y="5332639"/>
          <a:ext cx="4419600" cy="1251817"/>
        </p:xfrm>
        <a:graphic>
          <a:graphicData uri="http://schemas.openxmlformats.org/drawingml/2006/table">
            <a:tbl>
              <a:tblPr/>
              <a:tblGrid>
                <a:gridCol w="1706390"/>
                <a:gridCol w="1391133"/>
                <a:gridCol w="1322077"/>
              </a:tblGrid>
              <a:tr h="119149">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Temperature</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Rainfall</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charset="0"/>
                          <a:cs typeface="Arial" charset="0"/>
                        </a:rPr>
                        <a:t>Soil</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6537">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-27°C to 5°C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 (-17°F to 41°F) </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charset="0"/>
                          <a:cs typeface="Arial" charset="0"/>
                        </a:rPr>
                        <a:t>0-25 cm per year</a:t>
                      </a:r>
                      <a:endParaRPr kumimoji="0" lang="en-US" altLang="en-US"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Arial" charset="0"/>
                          <a:cs typeface="Arial" charset="0"/>
                        </a:rPr>
                        <a:t>frozen</a:t>
                      </a:r>
                      <a:endParaRPr kumimoji="0" lang="en-US" altLang="en-US" sz="12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86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533400" y="2133600"/>
            <a:ext cx="8229600" cy="4525963"/>
          </a:xfrm>
        </p:spPr>
        <p:txBody>
          <a:bodyPr>
            <a:normAutofit lnSpcReduction="10000"/>
          </a:bodyPr>
          <a:lstStyle/>
          <a:p>
            <a:pPr eaLnBrk="1" hangingPunct="1">
              <a:lnSpc>
                <a:spcPct val="80000"/>
              </a:lnSpc>
            </a:pPr>
            <a:endParaRPr lang="en-US" altLang="en-US" sz="2000" b="1" dirty="0" smtClean="0">
              <a:solidFill>
                <a:schemeClr val="bg1"/>
              </a:solidFill>
            </a:endParaRPr>
          </a:p>
          <a:p>
            <a:pPr eaLnBrk="1" hangingPunct="1">
              <a:lnSpc>
                <a:spcPct val="80000"/>
              </a:lnSpc>
              <a:buFontTx/>
              <a:buNone/>
            </a:pPr>
            <a:endParaRPr lang="en-US" altLang="en-US" sz="2000" b="1" dirty="0" smtClean="0"/>
          </a:p>
          <a:p>
            <a:pPr eaLnBrk="1" hangingPunct="1">
              <a:lnSpc>
                <a:spcPct val="80000"/>
              </a:lnSpc>
            </a:pPr>
            <a:r>
              <a:rPr lang="en-US" altLang="en-US" sz="2000" b="1" dirty="0" smtClean="0"/>
              <a:t>Location:	</a:t>
            </a:r>
            <a:r>
              <a:rPr lang="en-US" altLang="en-US" sz="2000" dirty="0" smtClean="0"/>
              <a:t>Regions south of the ice caps in the Artic. In 				North America, Europe, and Siberia.</a:t>
            </a:r>
          </a:p>
          <a:p>
            <a:pPr eaLnBrk="1" hangingPunct="1">
              <a:lnSpc>
                <a:spcPct val="80000"/>
              </a:lnSpc>
            </a:pPr>
            <a:endParaRPr lang="en-US" altLang="en-US" sz="2000" b="1" dirty="0" smtClean="0"/>
          </a:p>
          <a:p>
            <a:pPr eaLnBrk="1" hangingPunct="1">
              <a:lnSpc>
                <a:spcPct val="80000"/>
              </a:lnSpc>
            </a:pPr>
            <a:r>
              <a:rPr lang="en-US" altLang="en-US" sz="2000" b="1" dirty="0" smtClean="0"/>
              <a:t>Description:	</a:t>
            </a:r>
            <a:r>
              <a:rPr lang="en-US" altLang="en-US" sz="2000" dirty="0" smtClean="0"/>
              <a:t>Coldest biome and also covers 1/5 of the 				Earth’s surface.</a:t>
            </a:r>
          </a:p>
          <a:p>
            <a:pPr eaLnBrk="1" hangingPunct="1">
              <a:lnSpc>
                <a:spcPct val="80000"/>
              </a:lnSpc>
            </a:pPr>
            <a:endParaRPr lang="en-US" altLang="en-US" sz="2000" b="1" dirty="0" smtClean="0"/>
          </a:p>
          <a:p>
            <a:pPr eaLnBrk="1" hangingPunct="1">
              <a:lnSpc>
                <a:spcPct val="80000"/>
              </a:lnSpc>
            </a:pPr>
            <a:r>
              <a:rPr lang="en-US" altLang="en-US" sz="2000" b="1" dirty="0" smtClean="0"/>
              <a:t>Plants:	</a:t>
            </a:r>
            <a:r>
              <a:rPr lang="en-US" altLang="en-US" sz="2000" dirty="0" smtClean="0"/>
              <a:t>lichens, mosses, grasses, sedges, shrubs. </a:t>
            </a:r>
            <a:br>
              <a:rPr lang="en-US" altLang="en-US" sz="2000" dirty="0" smtClean="0"/>
            </a:br>
            <a:r>
              <a:rPr lang="en-US" altLang="en-US" sz="2000" dirty="0" smtClean="0"/>
              <a:t> 		Almost no trees due to short growing season 			and permafrost</a:t>
            </a:r>
          </a:p>
          <a:p>
            <a:pPr eaLnBrk="1" hangingPunct="1">
              <a:lnSpc>
                <a:spcPct val="80000"/>
              </a:lnSpc>
            </a:pPr>
            <a:endParaRPr lang="en-US" altLang="en-US" sz="2000" b="1" dirty="0" smtClean="0"/>
          </a:p>
          <a:p>
            <a:pPr eaLnBrk="1" hangingPunct="1">
              <a:lnSpc>
                <a:spcPct val="80000"/>
              </a:lnSpc>
            </a:pPr>
            <a:r>
              <a:rPr lang="en-US" altLang="en-US" sz="2000" b="1" dirty="0" smtClean="0"/>
              <a:t>Animals:	</a:t>
            </a:r>
            <a:r>
              <a:rPr lang="en-US" altLang="en-US" sz="2000" dirty="0" smtClean="0"/>
              <a:t>Every animal must adapt in order to survive. 			Some have grown thick fur which turns white in 			the winter. Others find a place to hibernate 				during the winter months. </a:t>
            </a:r>
          </a:p>
          <a:p>
            <a:pPr algn="ctr" eaLnBrk="1" hangingPunct="1">
              <a:lnSpc>
                <a:spcPct val="80000"/>
              </a:lnSpc>
              <a:buFontTx/>
              <a:buNone/>
            </a:pPr>
            <a:r>
              <a:rPr lang="en-US" altLang="en-US" sz="2000" dirty="0" smtClean="0"/>
              <a:t/>
            </a:r>
            <a:br>
              <a:rPr lang="en-US" altLang="en-US" sz="2000" dirty="0" smtClean="0"/>
            </a:br>
            <a:endParaRPr lang="en-US" altLang="en-US" sz="2000" dirty="0" smtClean="0">
              <a:solidFill>
                <a:schemeClr val="bg1"/>
              </a:solidFill>
            </a:endParaRPr>
          </a:p>
        </p:txBody>
      </p:sp>
      <p:pic>
        <p:nvPicPr>
          <p:cNvPr id="30723" name="Picture 5" descr="river%20red%20tundra%20mt%20hartCopy"/>
          <p:cNvPicPr>
            <a:picLocks noChangeAspect="1" noChangeArrowheads="1"/>
          </p:cNvPicPr>
          <p:nvPr/>
        </p:nvPicPr>
        <p:blipFill>
          <a:blip r:embed="rId3" cstate="print">
            <a:extLst>
              <a:ext uri="{28A0092B-C50C-407E-A947-70E740481C1C}">
                <a14:useLocalDpi xmlns:a14="http://schemas.microsoft.com/office/drawing/2010/main" val="0"/>
              </a:ext>
            </a:extLst>
          </a:blip>
          <a:srcRect b="15073"/>
          <a:stretch>
            <a:fillRect/>
          </a:stretch>
        </p:blipFill>
        <p:spPr bwMode="auto">
          <a:xfrm>
            <a:off x="2667000" y="0"/>
            <a:ext cx="3886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6"/>
          <p:cNvSpPr txBox="1">
            <a:spLocks noChangeArrowheads="1"/>
          </p:cNvSpPr>
          <p:nvPr/>
        </p:nvSpPr>
        <p:spPr bwMode="auto">
          <a:xfrm>
            <a:off x="3352800" y="21336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sz="2400" dirty="0">
                <a:solidFill>
                  <a:schemeClr val="tx2"/>
                </a:solidFill>
              </a:rPr>
              <a:t>Tundra</a:t>
            </a:r>
          </a:p>
        </p:txBody>
      </p:sp>
      <p:pic>
        <p:nvPicPr>
          <p:cNvPr id="30725" name="Picture 8" descr="polar-bear-with-the-snow-on-the-no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0"/>
            <a:ext cx="26670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descr="851981-c5da-032002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1"/>
          <p:cNvSpPr txBox="1">
            <a:spLocks noChangeArrowheads="1"/>
          </p:cNvSpPr>
          <p:nvPr/>
        </p:nvSpPr>
        <p:spPr bwMode="auto">
          <a:xfrm>
            <a:off x="0" y="2057400"/>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tx2"/>
                </a:solidFill>
              </a:rPr>
              <a:t>Artic Fox</a:t>
            </a:r>
          </a:p>
        </p:txBody>
      </p:sp>
      <p:sp>
        <p:nvSpPr>
          <p:cNvPr id="30728" name="Text Box 12"/>
          <p:cNvSpPr txBox="1">
            <a:spLocks noChangeArrowheads="1"/>
          </p:cNvSpPr>
          <p:nvPr/>
        </p:nvSpPr>
        <p:spPr bwMode="auto">
          <a:xfrm>
            <a:off x="6537325" y="1981200"/>
            <a:ext cx="2606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r>
              <a:rPr lang="en-US" altLang="en-US" dirty="0">
                <a:solidFill>
                  <a:schemeClr val="tx2"/>
                </a:solidFill>
              </a:rPr>
              <a:t>Polar Bear</a:t>
            </a:r>
          </a:p>
        </p:txBody>
      </p:sp>
    </p:spTree>
    <p:extLst>
      <p:ext uri="{BB962C8B-B14F-4D97-AF65-F5344CB8AC3E}">
        <p14:creationId xmlns:p14="http://schemas.microsoft.com/office/powerpoint/2010/main" val="182438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3" name="Picture 9" descr="cottgrss"/>
          <p:cNvPicPr>
            <a:picLocks noGrp="1" noChangeAspect="1" noChangeArrowheads="1"/>
          </p:cNvPicPr>
          <p:nvPr>
            <p:ph sz="half" idx="1"/>
          </p:nvPr>
        </p:nvPicPr>
        <p:blipFill>
          <a:blip r:embed="rId2"/>
          <a:srcRect/>
          <a:stretch>
            <a:fillRect/>
          </a:stretch>
        </p:blipFill>
        <p:spPr>
          <a:xfrm>
            <a:off x="5664742" y="0"/>
            <a:ext cx="3200400" cy="129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pic>
        <p:nvPicPr>
          <p:cNvPr id="45059" name="Picture 5" descr="lic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 Box 17"/>
          <p:cNvSpPr txBox="1">
            <a:spLocks noChangeArrowheads="1"/>
          </p:cNvSpPr>
          <p:nvPr/>
        </p:nvSpPr>
        <p:spPr bwMode="auto">
          <a:xfrm>
            <a:off x="3048000" y="1371600"/>
            <a:ext cx="632460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Font typeface="Wingdings" charset="0"/>
              <a:buNone/>
              <a:defRPr/>
            </a:pPr>
            <a:r>
              <a:rPr lang="en-US" sz="2800" dirty="0" smtClean="0">
                <a:latin typeface="Arial Black" charset="0"/>
              </a:rPr>
              <a:t>Tundra </a:t>
            </a:r>
            <a:r>
              <a:rPr lang="en-US" sz="2800" u="sng" dirty="0" smtClean="0">
                <a:latin typeface="Arial Black" charset="0"/>
              </a:rPr>
              <a:t>Plant Adaptations</a:t>
            </a:r>
          </a:p>
          <a:p>
            <a:pPr lvl="1">
              <a:spcBef>
                <a:spcPct val="50000"/>
              </a:spcBef>
              <a:buFont typeface="Wingdings" charset="0"/>
              <a:buChar char="§"/>
              <a:defRPr/>
            </a:pPr>
            <a:r>
              <a:rPr lang="en-US" sz="2000" dirty="0" smtClean="0"/>
              <a:t>Growing close to the ground</a:t>
            </a:r>
          </a:p>
          <a:p>
            <a:pPr lvl="1">
              <a:spcBef>
                <a:spcPct val="50000"/>
              </a:spcBef>
              <a:buFont typeface="Wingdings" charset="0"/>
              <a:buChar char="§"/>
              <a:defRPr/>
            </a:pPr>
            <a:r>
              <a:rPr lang="en-US" sz="2000" dirty="0" smtClean="0"/>
              <a:t>Having shallow roots to absorb the limited water resources.</a:t>
            </a:r>
          </a:p>
          <a:p>
            <a:pPr lvl="1">
              <a:spcBef>
                <a:spcPct val="50000"/>
              </a:spcBef>
              <a:buFont typeface="Wingdings" charset="0"/>
              <a:buChar char="§"/>
              <a:defRPr/>
            </a:pPr>
            <a:r>
              <a:rPr lang="en-US" sz="2000" dirty="0" smtClean="0"/>
              <a:t>Trees grow less than 1 m high!</a:t>
            </a:r>
          </a:p>
        </p:txBody>
      </p:sp>
      <p:sp>
        <p:nvSpPr>
          <p:cNvPr id="16402" name="Text Box 18"/>
          <p:cNvSpPr txBox="1">
            <a:spLocks noChangeArrowheads="1"/>
          </p:cNvSpPr>
          <p:nvPr/>
        </p:nvSpPr>
        <p:spPr bwMode="auto">
          <a:xfrm>
            <a:off x="3733800" y="13447"/>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Font typeface="Wingdings" charset="0"/>
              <a:buNone/>
              <a:defRPr/>
            </a:pPr>
            <a:r>
              <a:rPr lang="en-US" sz="2400" i="1" dirty="0" err="1" smtClean="0"/>
              <a:t>cottongrass</a:t>
            </a:r>
            <a:endParaRPr lang="en-US" sz="2400" i="1" dirty="0" smtClean="0"/>
          </a:p>
        </p:txBody>
      </p:sp>
      <p:sp>
        <p:nvSpPr>
          <p:cNvPr id="16404" name="Text Box 20"/>
          <p:cNvSpPr txBox="1">
            <a:spLocks noChangeArrowheads="1"/>
          </p:cNvSpPr>
          <p:nvPr/>
        </p:nvSpPr>
        <p:spPr bwMode="auto">
          <a:xfrm>
            <a:off x="0" y="2075329"/>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Font typeface="Wingdings" charset="0"/>
              <a:buNone/>
              <a:defRPr/>
            </a:pPr>
            <a:r>
              <a:rPr lang="en-US" sz="2400" i="1" dirty="0" smtClean="0">
                <a:solidFill>
                  <a:schemeClr val="tx2"/>
                </a:solidFill>
              </a:rPr>
              <a:t>Reindeer lichen</a:t>
            </a:r>
          </a:p>
        </p:txBody>
      </p:sp>
      <p:sp>
        <p:nvSpPr>
          <p:cNvPr id="2" name="Rectangle 1"/>
          <p:cNvSpPr/>
          <p:nvPr/>
        </p:nvSpPr>
        <p:spPr>
          <a:xfrm>
            <a:off x="3352800" y="4114800"/>
            <a:ext cx="5512342" cy="523220"/>
          </a:xfrm>
          <a:prstGeom prst="rect">
            <a:avLst/>
          </a:prstGeom>
        </p:spPr>
        <p:txBody>
          <a:bodyPr wrap="none">
            <a:spAutoFit/>
          </a:bodyPr>
          <a:lstStyle/>
          <a:p>
            <a:pPr algn="ctr">
              <a:spcBef>
                <a:spcPct val="50000"/>
              </a:spcBef>
              <a:buFont typeface="Wingdings" charset="0"/>
              <a:buNone/>
              <a:defRPr/>
            </a:pPr>
            <a:r>
              <a:rPr lang="en-US" sz="2800" dirty="0">
                <a:latin typeface="Arial Black" charset="0"/>
              </a:rPr>
              <a:t>Tundra </a:t>
            </a:r>
            <a:r>
              <a:rPr lang="en-US" sz="2800" u="sng" dirty="0">
                <a:latin typeface="Arial Black" charset="0"/>
              </a:rPr>
              <a:t>Animal Adaptations</a:t>
            </a:r>
            <a:endParaRPr lang="en-US" sz="2800" dirty="0">
              <a:latin typeface="Arial Black" charset="0"/>
            </a:endParaRPr>
          </a:p>
        </p:txBody>
      </p:sp>
      <p:sp>
        <p:nvSpPr>
          <p:cNvPr id="3" name="Rectangle 2"/>
          <p:cNvSpPr/>
          <p:nvPr/>
        </p:nvSpPr>
        <p:spPr>
          <a:xfrm>
            <a:off x="5791199" y="5666636"/>
            <a:ext cx="3082907" cy="923330"/>
          </a:xfrm>
          <a:prstGeom prst="rect">
            <a:avLst/>
          </a:prstGeom>
        </p:spPr>
        <p:txBody>
          <a:bodyPr wrap="square">
            <a:spAutoFit/>
          </a:bodyPr>
          <a:lstStyle/>
          <a:p>
            <a:pPr marL="285750" indent="-285750">
              <a:buFont typeface="Arial" panose="020B0604020202020204" pitchFamily="34" charset="0"/>
              <a:buChar char="•"/>
              <a:defRPr/>
            </a:pPr>
            <a:r>
              <a:rPr lang="en-US" dirty="0"/>
              <a:t>Many visitors, migration</a:t>
            </a:r>
          </a:p>
          <a:p>
            <a:pPr marL="285750" indent="-285750">
              <a:buFont typeface="Arial" panose="020B0604020202020204" pitchFamily="34" charset="0"/>
              <a:buChar char="•"/>
              <a:defRPr/>
            </a:pPr>
            <a:r>
              <a:rPr lang="en-US" dirty="0"/>
              <a:t>Few predators</a:t>
            </a:r>
          </a:p>
          <a:p>
            <a:pPr marL="285750" indent="-285750">
              <a:buFont typeface="Arial" panose="020B0604020202020204" pitchFamily="34" charset="0"/>
              <a:buChar char="•"/>
              <a:defRPr/>
            </a:pPr>
            <a:r>
              <a:rPr lang="en-US" dirty="0"/>
              <a:t>Little Competition</a:t>
            </a:r>
          </a:p>
        </p:txBody>
      </p:sp>
      <p:pic>
        <p:nvPicPr>
          <p:cNvPr id="9" name="Picture 10" descr="arctic_f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04" y="3429000"/>
            <a:ext cx="2046196" cy="196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87404" y="516771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a:spcBef>
                <a:spcPct val="50000"/>
              </a:spcBef>
              <a:buFont typeface="Wingdings" charset="0"/>
              <a:buNone/>
              <a:defRPr/>
            </a:pPr>
            <a:r>
              <a:rPr lang="en-US" sz="2400" i="1" dirty="0" smtClean="0"/>
              <a:t>Arctic fox</a:t>
            </a:r>
          </a:p>
        </p:txBody>
      </p:sp>
      <p:sp>
        <p:nvSpPr>
          <p:cNvPr id="4" name="Rectangle 3"/>
          <p:cNvSpPr/>
          <p:nvPr/>
        </p:nvSpPr>
        <p:spPr>
          <a:xfrm>
            <a:off x="304800" y="5551786"/>
            <a:ext cx="1969992" cy="923330"/>
          </a:xfrm>
          <a:prstGeom prst="rect">
            <a:avLst/>
          </a:prstGeom>
        </p:spPr>
        <p:txBody>
          <a:bodyPr wrap="square">
            <a:spAutoFit/>
          </a:bodyPr>
          <a:lstStyle/>
          <a:p>
            <a:pPr marL="285750" indent="-285750">
              <a:buFont typeface="Arial" panose="020B0604020202020204" pitchFamily="34" charset="0"/>
              <a:buChar char="•"/>
            </a:pPr>
            <a:r>
              <a:rPr lang="en-US" dirty="0" smtClean="0"/>
              <a:t>Small ears</a:t>
            </a:r>
          </a:p>
          <a:p>
            <a:pPr marL="285750" indent="-285750">
              <a:buFont typeface="Arial" panose="020B0604020202020204" pitchFamily="34" charset="0"/>
              <a:buChar char="•"/>
            </a:pPr>
            <a:r>
              <a:rPr lang="en-US" dirty="0" smtClean="0"/>
              <a:t>Insulation, thick coat</a:t>
            </a:r>
            <a:endParaRPr lang="en-US" dirty="0"/>
          </a:p>
        </p:txBody>
      </p:sp>
      <p:pic>
        <p:nvPicPr>
          <p:cNvPr id="12" name="Picture 12" descr="grizzly_b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3506" y="4693868"/>
            <a:ext cx="2693819" cy="19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791199" y="5211644"/>
            <a:ext cx="1691489" cy="461665"/>
          </a:xfrm>
          <a:prstGeom prst="rect">
            <a:avLst/>
          </a:prstGeom>
        </p:spPr>
        <p:txBody>
          <a:bodyPr wrap="none">
            <a:spAutoFit/>
          </a:bodyPr>
          <a:lstStyle/>
          <a:p>
            <a:pPr algn="ctr">
              <a:spcBef>
                <a:spcPct val="20000"/>
              </a:spcBef>
              <a:buFontTx/>
              <a:buNone/>
              <a:defRPr/>
            </a:pPr>
            <a:r>
              <a:rPr lang="en-US" sz="2400" b="1" i="1" dirty="0"/>
              <a:t>Grizzly Bear</a:t>
            </a:r>
          </a:p>
        </p:txBody>
      </p:sp>
    </p:spTree>
    <p:extLst>
      <p:ext uri="{BB962C8B-B14F-4D97-AF65-F5344CB8AC3E}">
        <p14:creationId xmlns:p14="http://schemas.microsoft.com/office/powerpoint/2010/main" val="1740664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6401">
                                            <p:txEl>
                                              <p:pRg st="1" end="1"/>
                                            </p:txEl>
                                          </p:spTgt>
                                        </p:tgtEl>
                                        <p:attrNameLst>
                                          <p:attrName>style.visibility</p:attrName>
                                        </p:attrNameLst>
                                      </p:cBhvr>
                                      <p:to>
                                        <p:strVal val="visible"/>
                                      </p:to>
                                    </p:set>
                                    <p:anim to="" calcmode="lin" valueType="num">
                                      <p:cBhvr>
                                        <p:cTn id="7" dur="1" fill="hold"/>
                                        <p:tgtEl>
                                          <p:spTgt spid="16401">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401">
                                            <p:txEl>
                                              <p:pRg st="2" end="2"/>
                                            </p:txEl>
                                          </p:spTgt>
                                        </p:tgtEl>
                                        <p:attrNameLst>
                                          <p:attrName>style.visibility</p:attrName>
                                        </p:attrNameLst>
                                      </p:cBhvr>
                                      <p:to>
                                        <p:strVal val="visible"/>
                                      </p:to>
                                    </p:set>
                                    <p:anim to="" calcmode="lin" valueType="num">
                                      <p:cBhvr>
                                        <p:cTn id="10" dur="1" fill="hold"/>
                                        <p:tgtEl>
                                          <p:spTgt spid="16401">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401">
                                            <p:txEl>
                                              <p:pRg st="3" end="3"/>
                                            </p:txEl>
                                          </p:spTgt>
                                        </p:tgtEl>
                                        <p:attrNameLst>
                                          <p:attrName>style.visibility</p:attrName>
                                        </p:attrNameLst>
                                      </p:cBhvr>
                                      <p:to>
                                        <p:strVal val="visible"/>
                                      </p:to>
                                    </p:set>
                                    <p:anim to="" calcmode="lin" valueType="num">
                                      <p:cBhvr>
                                        <p:cTn id="13" dur="1" fill="hold"/>
                                        <p:tgtEl>
                                          <p:spTgt spid="1640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609600"/>
          </a:xfrm>
        </p:spPr>
        <p:txBody>
          <a:bodyPr>
            <a:normAutofit fontScale="90000"/>
          </a:bodyPr>
          <a:lstStyle/>
          <a:p>
            <a:pPr eaLnBrk="1" hangingPunct="1"/>
            <a:r>
              <a:rPr lang="en-US" altLang="en-US" sz="4000" dirty="0" smtClean="0">
                <a:solidFill>
                  <a:schemeClr val="tx2"/>
                </a:solidFill>
                <a:latin typeface="Eras Bold ITC" pitchFamily="34" charset="0"/>
              </a:rPr>
              <a:t>More Tundra Plants and Animals</a:t>
            </a:r>
          </a:p>
        </p:txBody>
      </p:sp>
      <p:pic>
        <p:nvPicPr>
          <p:cNvPr id="31747" name="Picture 5" descr="caribou"/>
          <p:cNvPicPr>
            <a:picLocks noChangeAspect="1" noChangeArrowheads="1"/>
          </p:cNvPicPr>
          <p:nvPr/>
        </p:nvPicPr>
        <p:blipFill>
          <a:blip r:embed="rId3">
            <a:extLst>
              <a:ext uri="{28A0092B-C50C-407E-A947-70E740481C1C}">
                <a14:useLocalDpi xmlns:a14="http://schemas.microsoft.com/office/drawing/2010/main" val="0"/>
              </a:ext>
            </a:extLst>
          </a:blip>
          <a:srcRect t="3413" b="7823"/>
          <a:stretch>
            <a:fillRect/>
          </a:stretch>
        </p:blipFill>
        <p:spPr bwMode="auto">
          <a:xfrm>
            <a:off x="3200400" y="1600200"/>
            <a:ext cx="27908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6"/>
          <p:cNvSpPr txBox="1">
            <a:spLocks noChangeArrowheads="1"/>
          </p:cNvSpPr>
          <p:nvPr/>
        </p:nvSpPr>
        <p:spPr bwMode="auto">
          <a:xfrm>
            <a:off x="3224212" y="3563414"/>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tx2"/>
                </a:solidFill>
              </a:rPr>
              <a:t>Caribou</a:t>
            </a:r>
          </a:p>
        </p:txBody>
      </p:sp>
      <p:pic>
        <p:nvPicPr>
          <p:cNvPr id="31749" name="Picture 8" descr="Snowy%20Owl%2042036"/>
          <p:cNvPicPr>
            <a:picLocks noChangeAspect="1" noChangeArrowheads="1"/>
          </p:cNvPicPr>
          <p:nvPr/>
        </p:nvPicPr>
        <p:blipFill>
          <a:blip r:embed="rId4" cstate="print">
            <a:extLst>
              <a:ext uri="{28A0092B-C50C-407E-A947-70E740481C1C}">
                <a14:useLocalDpi xmlns:a14="http://schemas.microsoft.com/office/drawing/2010/main" val="0"/>
              </a:ext>
            </a:extLst>
          </a:blip>
          <a:srcRect l="2847" t="7584" r="14590" b="1422"/>
          <a:stretch>
            <a:fillRect/>
          </a:stretch>
        </p:blipFill>
        <p:spPr bwMode="auto">
          <a:xfrm>
            <a:off x="457200" y="609600"/>
            <a:ext cx="15192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9"/>
          <p:cNvSpPr txBox="1">
            <a:spLocks noChangeArrowheads="1"/>
          </p:cNvSpPr>
          <p:nvPr/>
        </p:nvSpPr>
        <p:spPr bwMode="auto">
          <a:xfrm>
            <a:off x="228600" y="3124200"/>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tx2"/>
                </a:solidFill>
              </a:rPr>
              <a:t>Snowy Owl</a:t>
            </a:r>
          </a:p>
        </p:txBody>
      </p:sp>
      <p:pic>
        <p:nvPicPr>
          <p:cNvPr id="31751" name="Picture 11" descr="mis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8600" y="609600"/>
            <a:ext cx="25654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12"/>
          <p:cNvSpPr txBox="1">
            <a:spLocks noChangeArrowheads="1"/>
          </p:cNvSpPr>
          <p:nvPr/>
        </p:nvSpPr>
        <p:spPr bwMode="auto">
          <a:xfrm>
            <a:off x="6553200" y="33528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tx2"/>
                </a:solidFill>
              </a:rPr>
              <a:t>Siberian Lynx</a:t>
            </a:r>
          </a:p>
        </p:txBody>
      </p:sp>
      <p:pic>
        <p:nvPicPr>
          <p:cNvPr id="31753" name="Picture 14" descr="3"/>
          <p:cNvPicPr>
            <a:picLocks noChangeAspect="1" noChangeArrowheads="1"/>
          </p:cNvPicPr>
          <p:nvPr/>
        </p:nvPicPr>
        <p:blipFill>
          <a:blip r:embed="rId6">
            <a:extLst>
              <a:ext uri="{28A0092B-C50C-407E-A947-70E740481C1C}">
                <a14:useLocalDpi xmlns:a14="http://schemas.microsoft.com/office/drawing/2010/main" val="0"/>
              </a:ext>
            </a:extLst>
          </a:blip>
          <a:srcRect l="7333" t="25427" r="7333"/>
          <a:stretch>
            <a:fillRect/>
          </a:stretch>
        </p:blipFill>
        <p:spPr bwMode="auto">
          <a:xfrm>
            <a:off x="3048000" y="4419600"/>
            <a:ext cx="32766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Text Box 15"/>
          <p:cNvSpPr txBox="1">
            <a:spLocks noChangeArrowheads="1"/>
          </p:cNvSpPr>
          <p:nvPr/>
        </p:nvSpPr>
        <p:spPr bwMode="auto">
          <a:xfrm>
            <a:off x="2895600" y="6491288"/>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tx2"/>
                </a:solidFill>
              </a:rPr>
              <a:t>Lichen</a:t>
            </a:r>
          </a:p>
        </p:txBody>
      </p:sp>
      <p:pic>
        <p:nvPicPr>
          <p:cNvPr id="31755" name="Picture 17" descr="c1"/>
          <p:cNvPicPr>
            <a:picLocks noChangeAspect="1" noChangeArrowheads="1"/>
          </p:cNvPicPr>
          <p:nvPr/>
        </p:nvPicPr>
        <p:blipFill>
          <a:blip r:embed="rId7">
            <a:extLst>
              <a:ext uri="{28A0092B-C50C-407E-A947-70E740481C1C}">
                <a14:useLocalDpi xmlns:a14="http://schemas.microsoft.com/office/drawing/2010/main" val="0"/>
              </a:ext>
            </a:extLst>
          </a:blip>
          <a:srcRect l="18182" r="11818"/>
          <a:stretch>
            <a:fillRect/>
          </a:stretch>
        </p:blipFill>
        <p:spPr bwMode="auto">
          <a:xfrm>
            <a:off x="228600" y="3581400"/>
            <a:ext cx="2438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18"/>
          <p:cNvSpPr txBox="1">
            <a:spLocks noChangeArrowheads="1"/>
          </p:cNvSpPr>
          <p:nvPr/>
        </p:nvSpPr>
        <p:spPr bwMode="auto">
          <a:xfrm>
            <a:off x="304800" y="58674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tx2"/>
                </a:solidFill>
              </a:rPr>
              <a:t>Cotton Plants</a:t>
            </a:r>
          </a:p>
        </p:txBody>
      </p:sp>
      <p:pic>
        <p:nvPicPr>
          <p:cNvPr id="31757" name="Picture 20" descr="flower"/>
          <p:cNvPicPr>
            <a:picLocks noChangeAspect="1" noChangeArrowheads="1"/>
          </p:cNvPicPr>
          <p:nvPr/>
        </p:nvPicPr>
        <p:blipFill>
          <a:blip r:embed="rId8">
            <a:extLst>
              <a:ext uri="{28A0092B-C50C-407E-A947-70E740481C1C}">
                <a14:useLocalDpi xmlns:a14="http://schemas.microsoft.com/office/drawing/2010/main" val="0"/>
              </a:ext>
            </a:extLst>
          </a:blip>
          <a:srcRect l="11111" r="14815"/>
          <a:stretch>
            <a:fillRect/>
          </a:stretch>
        </p:blipFill>
        <p:spPr bwMode="auto">
          <a:xfrm>
            <a:off x="6705600" y="3810000"/>
            <a:ext cx="20605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 Box 22"/>
          <p:cNvSpPr txBox="1">
            <a:spLocks noChangeArrowheads="1"/>
          </p:cNvSpPr>
          <p:nvPr/>
        </p:nvSpPr>
        <p:spPr bwMode="auto">
          <a:xfrm>
            <a:off x="6324600" y="58674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ras Bold ITC" pitchFamily="34" charset="0"/>
              </a:defRPr>
            </a:lvl1pPr>
            <a:lvl2pPr marL="742950" indent="-285750">
              <a:defRPr>
                <a:solidFill>
                  <a:schemeClr val="tx1"/>
                </a:solidFill>
                <a:latin typeface="Eras Bold ITC" pitchFamily="34" charset="0"/>
              </a:defRPr>
            </a:lvl2pPr>
            <a:lvl3pPr marL="1143000" indent="-228600">
              <a:defRPr>
                <a:solidFill>
                  <a:schemeClr val="tx1"/>
                </a:solidFill>
                <a:latin typeface="Eras Bold ITC" pitchFamily="34" charset="0"/>
              </a:defRPr>
            </a:lvl3pPr>
            <a:lvl4pPr marL="1600200" indent="-228600">
              <a:defRPr>
                <a:solidFill>
                  <a:schemeClr val="tx1"/>
                </a:solidFill>
                <a:latin typeface="Eras Bold ITC" pitchFamily="34" charset="0"/>
              </a:defRPr>
            </a:lvl4pPr>
            <a:lvl5pPr marL="2057400" indent="-228600">
              <a:defRPr>
                <a:solidFill>
                  <a:schemeClr val="tx1"/>
                </a:solidFill>
                <a:latin typeface="Eras Bold ITC" pitchFamily="34" charset="0"/>
              </a:defRPr>
            </a:lvl5pPr>
            <a:lvl6pPr marL="2514600" indent="-228600" fontAlgn="base">
              <a:spcBef>
                <a:spcPct val="0"/>
              </a:spcBef>
              <a:spcAft>
                <a:spcPct val="0"/>
              </a:spcAft>
              <a:defRPr>
                <a:solidFill>
                  <a:schemeClr val="tx1"/>
                </a:solidFill>
                <a:latin typeface="Eras Bold ITC" pitchFamily="34" charset="0"/>
              </a:defRPr>
            </a:lvl6pPr>
            <a:lvl7pPr marL="2971800" indent="-228600" fontAlgn="base">
              <a:spcBef>
                <a:spcPct val="0"/>
              </a:spcBef>
              <a:spcAft>
                <a:spcPct val="0"/>
              </a:spcAft>
              <a:defRPr>
                <a:solidFill>
                  <a:schemeClr val="tx1"/>
                </a:solidFill>
                <a:latin typeface="Eras Bold ITC" pitchFamily="34" charset="0"/>
              </a:defRPr>
            </a:lvl7pPr>
            <a:lvl8pPr marL="3429000" indent="-228600" fontAlgn="base">
              <a:spcBef>
                <a:spcPct val="0"/>
              </a:spcBef>
              <a:spcAft>
                <a:spcPct val="0"/>
              </a:spcAft>
              <a:defRPr>
                <a:solidFill>
                  <a:schemeClr val="tx1"/>
                </a:solidFill>
                <a:latin typeface="Eras Bold ITC" pitchFamily="34" charset="0"/>
              </a:defRPr>
            </a:lvl8pPr>
            <a:lvl9pPr marL="3886200" indent="-228600" fontAlgn="base">
              <a:spcBef>
                <a:spcPct val="0"/>
              </a:spcBef>
              <a:spcAft>
                <a:spcPct val="0"/>
              </a:spcAft>
              <a:defRPr>
                <a:solidFill>
                  <a:schemeClr val="tx1"/>
                </a:solidFill>
                <a:latin typeface="Eras Bold ITC" pitchFamily="34" charset="0"/>
              </a:defRPr>
            </a:lvl9pPr>
          </a:lstStyle>
          <a:p>
            <a:pPr algn="ctr">
              <a:spcBef>
                <a:spcPct val="50000"/>
              </a:spcBef>
            </a:pPr>
            <a:r>
              <a:rPr lang="en-US" altLang="en-US" dirty="0">
                <a:solidFill>
                  <a:schemeClr val="tx2"/>
                </a:solidFill>
              </a:rPr>
              <a:t>Yellow Tundra Flower</a:t>
            </a:r>
          </a:p>
        </p:txBody>
      </p:sp>
    </p:spTree>
    <p:extLst>
      <p:ext uri="{BB962C8B-B14F-4D97-AF65-F5344CB8AC3E}">
        <p14:creationId xmlns:p14="http://schemas.microsoft.com/office/powerpoint/2010/main" val="440897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634</Words>
  <Application>Microsoft Office PowerPoint</Application>
  <PresentationFormat>On-screen Show (4:3)</PresentationFormat>
  <Paragraphs>147</Paragraphs>
  <Slides>12</Slides>
  <Notes>7</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Biome project</vt:lpstr>
      <vt:lpstr>PowerPoint Presentation</vt:lpstr>
      <vt:lpstr>PowerPoint Presentation</vt:lpstr>
      <vt:lpstr>What is a Biome?</vt:lpstr>
      <vt:lpstr>Climate</vt:lpstr>
      <vt:lpstr>Arctic Tundra</vt:lpstr>
      <vt:lpstr>PowerPoint Presentation</vt:lpstr>
      <vt:lpstr>PowerPoint Presentation</vt:lpstr>
      <vt:lpstr>More Tundra Plants and Animals</vt:lpstr>
      <vt:lpstr>PowerPoint Presentation</vt:lpstr>
      <vt:lpstr>Evergreen Forest (Taiga)</vt:lpstr>
      <vt:lpstr>More Taiga Animals and Plants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LIFE SCIENCE ! `      cc</dc:title>
  <dc:creator>user</dc:creator>
  <cp:lastModifiedBy>user</cp:lastModifiedBy>
  <cp:revision>3</cp:revision>
  <dcterms:created xsi:type="dcterms:W3CDTF">2014-02-11T11:55:56Z</dcterms:created>
  <dcterms:modified xsi:type="dcterms:W3CDTF">2015-03-07T03:16:54Z</dcterms:modified>
</cp:coreProperties>
</file>