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6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8E5F6D-D37B-4CEA-84EC-6DAC8085A582}"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484E3-2D4F-454E-AB18-94919FF043AC}" type="slidenum">
              <a:rPr lang="en-US" smtClean="0"/>
              <a:t>‹#›</a:t>
            </a:fld>
            <a:endParaRPr lang="en-US"/>
          </a:p>
        </p:txBody>
      </p:sp>
    </p:spTree>
    <p:extLst>
      <p:ext uri="{BB962C8B-B14F-4D97-AF65-F5344CB8AC3E}">
        <p14:creationId xmlns:p14="http://schemas.microsoft.com/office/powerpoint/2010/main" val="2895985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8E5F6D-D37B-4CEA-84EC-6DAC8085A582}"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484E3-2D4F-454E-AB18-94919FF043AC}" type="slidenum">
              <a:rPr lang="en-US" smtClean="0"/>
              <a:t>‹#›</a:t>
            </a:fld>
            <a:endParaRPr lang="en-US"/>
          </a:p>
        </p:txBody>
      </p:sp>
    </p:spTree>
    <p:extLst>
      <p:ext uri="{BB962C8B-B14F-4D97-AF65-F5344CB8AC3E}">
        <p14:creationId xmlns:p14="http://schemas.microsoft.com/office/powerpoint/2010/main" val="523523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8E5F6D-D37B-4CEA-84EC-6DAC8085A582}"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484E3-2D4F-454E-AB18-94919FF043AC}" type="slidenum">
              <a:rPr lang="en-US" smtClean="0"/>
              <a:t>‹#›</a:t>
            </a:fld>
            <a:endParaRPr lang="en-US"/>
          </a:p>
        </p:txBody>
      </p:sp>
    </p:spTree>
    <p:extLst>
      <p:ext uri="{BB962C8B-B14F-4D97-AF65-F5344CB8AC3E}">
        <p14:creationId xmlns:p14="http://schemas.microsoft.com/office/powerpoint/2010/main" val="1321190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8E5F6D-D37B-4CEA-84EC-6DAC8085A582}"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484E3-2D4F-454E-AB18-94919FF043AC}" type="slidenum">
              <a:rPr lang="en-US" smtClean="0"/>
              <a:t>‹#›</a:t>
            </a:fld>
            <a:endParaRPr lang="en-US"/>
          </a:p>
        </p:txBody>
      </p:sp>
    </p:spTree>
    <p:extLst>
      <p:ext uri="{BB962C8B-B14F-4D97-AF65-F5344CB8AC3E}">
        <p14:creationId xmlns:p14="http://schemas.microsoft.com/office/powerpoint/2010/main" val="2929589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8E5F6D-D37B-4CEA-84EC-6DAC8085A582}"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484E3-2D4F-454E-AB18-94919FF043AC}" type="slidenum">
              <a:rPr lang="en-US" smtClean="0"/>
              <a:t>‹#›</a:t>
            </a:fld>
            <a:endParaRPr lang="en-US"/>
          </a:p>
        </p:txBody>
      </p:sp>
    </p:spTree>
    <p:extLst>
      <p:ext uri="{BB962C8B-B14F-4D97-AF65-F5344CB8AC3E}">
        <p14:creationId xmlns:p14="http://schemas.microsoft.com/office/powerpoint/2010/main" val="4126042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8E5F6D-D37B-4CEA-84EC-6DAC8085A582}" type="datetimeFigureOut">
              <a:rPr lang="en-US" smtClean="0"/>
              <a:t>9/22/2014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9484E3-2D4F-454E-AB18-94919FF043AC}" type="slidenum">
              <a:rPr lang="en-US" smtClean="0"/>
              <a:t>‹#›</a:t>
            </a:fld>
            <a:endParaRPr lang="en-US"/>
          </a:p>
        </p:txBody>
      </p:sp>
    </p:spTree>
    <p:extLst>
      <p:ext uri="{BB962C8B-B14F-4D97-AF65-F5344CB8AC3E}">
        <p14:creationId xmlns:p14="http://schemas.microsoft.com/office/powerpoint/2010/main" val="3713514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8E5F6D-D37B-4CEA-84EC-6DAC8085A582}" type="datetimeFigureOut">
              <a:rPr lang="en-US" smtClean="0"/>
              <a:t>9/22/2014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9484E3-2D4F-454E-AB18-94919FF043AC}" type="slidenum">
              <a:rPr lang="en-US" smtClean="0"/>
              <a:t>‹#›</a:t>
            </a:fld>
            <a:endParaRPr lang="en-US"/>
          </a:p>
        </p:txBody>
      </p:sp>
    </p:spTree>
    <p:extLst>
      <p:ext uri="{BB962C8B-B14F-4D97-AF65-F5344CB8AC3E}">
        <p14:creationId xmlns:p14="http://schemas.microsoft.com/office/powerpoint/2010/main" val="3220554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8E5F6D-D37B-4CEA-84EC-6DAC8085A582}" type="datetimeFigureOut">
              <a:rPr lang="en-US" smtClean="0"/>
              <a:t>9/22/2014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9484E3-2D4F-454E-AB18-94919FF043AC}" type="slidenum">
              <a:rPr lang="en-US" smtClean="0"/>
              <a:t>‹#›</a:t>
            </a:fld>
            <a:endParaRPr lang="en-US"/>
          </a:p>
        </p:txBody>
      </p:sp>
    </p:spTree>
    <p:extLst>
      <p:ext uri="{BB962C8B-B14F-4D97-AF65-F5344CB8AC3E}">
        <p14:creationId xmlns:p14="http://schemas.microsoft.com/office/powerpoint/2010/main" val="200893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8E5F6D-D37B-4CEA-84EC-6DAC8085A582}" type="datetimeFigureOut">
              <a:rPr lang="en-US" smtClean="0"/>
              <a:t>9/22/2014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9484E3-2D4F-454E-AB18-94919FF043AC}" type="slidenum">
              <a:rPr lang="en-US" smtClean="0"/>
              <a:t>‹#›</a:t>
            </a:fld>
            <a:endParaRPr lang="en-US"/>
          </a:p>
        </p:txBody>
      </p:sp>
    </p:spTree>
    <p:extLst>
      <p:ext uri="{BB962C8B-B14F-4D97-AF65-F5344CB8AC3E}">
        <p14:creationId xmlns:p14="http://schemas.microsoft.com/office/powerpoint/2010/main" val="3645908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8E5F6D-D37B-4CEA-84EC-6DAC8085A582}" type="datetimeFigureOut">
              <a:rPr lang="en-US" smtClean="0"/>
              <a:t>9/22/2014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9484E3-2D4F-454E-AB18-94919FF043AC}" type="slidenum">
              <a:rPr lang="en-US" smtClean="0"/>
              <a:t>‹#›</a:t>
            </a:fld>
            <a:endParaRPr lang="en-US"/>
          </a:p>
        </p:txBody>
      </p:sp>
    </p:spTree>
    <p:extLst>
      <p:ext uri="{BB962C8B-B14F-4D97-AF65-F5344CB8AC3E}">
        <p14:creationId xmlns:p14="http://schemas.microsoft.com/office/powerpoint/2010/main" val="3500583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8E5F6D-D37B-4CEA-84EC-6DAC8085A582}" type="datetimeFigureOut">
              <a:rPr lang="en-US" smtClean="0"/>
              <a:t>9/22/2014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9484E3-2D4F-454E-AB18-94919FF043AC}" type="slidenum">
              <a:rPr lang="en-US" smtClean="0"/>
              <a:t>‹#›</a:t>
            </a:fld>
            <a:endParaRPr lang="en-US"/>
          </a:p>
        </p:txBody>
      </p:sp>
    </p:spTree>
    <p:extLst>
      <p:ext uri="{BB962C8B-B14F-4D97-AF65-F5344CB8AC3E}">
        <p14:creationId xmlns:p14="http://schemas.microsoft.com/office/powerpoint/2010/main" val="3262650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8E5F6D-D37B-4CEA-84EC-6DAC8085A582}" type="datetimeFigureOut">
              <a:rPr lang="en-US" smtClean="0"/>
              <a:t>9/22/2014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484E3-2D4F-454E-AB18-94919FF043AC}" type="slidenum">
              <a:rPr lang="en-US" smtClean="0"/>
              <a:t>‹#›</a:t>
            </a:fld>
            <a:endParaRPr lang="en-US"/>
          </a:p>
        </p:txBody>
      </p:sp>
    </p:spTree>
    <p:extLst>
      <p:ext uri="{BB962C8B-B14F-4D97-AF65-F5344CB8AC3E}">
        <p14:creationId xmlns:p14="http://schemas.microsoft.com/office/powerpoint/2010/main" val="1006584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glencoe.com/sites/common_assets/science/virtual_labs/E07/E07.html"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213313135"/>
              </p:ext>
            </p:extLst>
          </p:nvPr>
        </p:nvGraphicFramePr>
        <p:xfrm>
          <a:off x="381000" y="3505200"/>
          <a:ext cx="8305801" cy="3097415"/>
        </p:xfrm>
        <a:graphic>
          <a:graphicData uri="http://schemas.openxmlformats.org/drawingml/2006/table">
            <a:tbl>
              <a:tblPr firstRow="1" firstCol="1" lastRow="1" lastCol="1" bandRow="1" bandCol="1">
                <a:tableStyleId>{5C22544A-7EE6-4342-B048-85BDC9FD1C3A}</a:tableStyleId>
              </a:tblPr>
              <a:tblGrid>
                <a:gridCol w="627368"/>
                <a:gridCol w="1448703"/>
                <a:gridCol w="1038036"/>
                <a:gridCol w="1038036"/>
                <a:gridCol w="1038036"/>
                <a:gridCol w="1038036"/>
                <a:gridCol w="1038793"/>
                <a:gridCol w="1038793"/>
              </a:tblGrid>
              <a:tr h="516235">
                <a:tc>
                  <a:txBody>
                    <a:bodyPr/>
                    <a:lstStyle/>
                    <a:p>
                      <a:pPr marL="0" marR="0" algn="ctr">
                        <a:spcBef>
                          <a:spcPts val="0"/>
                        </a:spcBef>
                        <a:spcAft>
                          <a:spcPts val="0"/>
                        </a:spcAft>
                      </a:pPr>
                      <a:r>
                        <a:rPr lang="en-CA" sz="1200" dirty="0">
                          <a:effectLst/>
                        </a:rPr>
                        <a:t> </a:t>
                      </a: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dirty="0">
                          <a:effectLst/>
                        </a:rPr>
                        <a:t>Scientific Name</a:t>
                      </a: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Common Name</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of cells</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Type of Cells</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Locomotion</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Nutrition</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Kingdom</a:t>
                      </a:r>
                      <a:endParaRPr lang="en-US" sz="1200">
                        <a:effectLst/>
                        <a:latin typeface="Times New Roman"/>
                        <a:ea typeface="Times New Roman"/>
                      </a:endParaRPr>
                    </a:p>
                  </a:txBody>
                  <a:tcPr marL="68580" marR="68580" marT="0" marB="0"/>
                </a:tc>
              </a:tr>
              <a:tr h="258118">
                <a:tc>
                  <a:txBody>
                    <a:bodyPr/>
                    <a:lstStyle/>
                    <a:p>
                      <a:pPr marL="0" marR="0" algn="ctr">
                        <a:spcBef>
                          <a:spcPts val="0"/>
                        </a:spcBef>
                        <a:spcAft>
                          <a:spcPts val="0"/>
                        </a:spcAft>
                      </a:pPr>
                      <a:r>
                        <a:rPr lang="en-CA" sz="1200">
                          <a:effectLst/>
                        </a:rPr>
                        <a:t>1</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r>
              <a:tr h="258118">
                <a:tc>
                  <a:txBody>
                    <a:bodyPr/>
                    <a:lstStyle/>
                    <a:p>
                      <a:pPr marL="0" marR="0" algn="ctr">
                        <a:spcBef>
                          <a:spcPts val="0"/>
                        </a:spcBef>
                        <a:spcAft>
                          <a:spcPts val="0"/>
                        </a:spcAft>
                      </a:pPr>
                      <a:r>
                        <a:rPr lang="en-CA" sz="1200">
                          <a:effectLst/>
                        </a:rPr>
                        <a:t>2</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r>
              <a:tr h="258118">
                <a:tc>
                  <a:txBody>
                    <a:bodyPr/>
                    <a:lstStyle/>
                    <a:p>
                      <a:pPr marL="0" marR="0" algn="ctr">
                        <a:spcBef>
                          <a:spcPts val="0"/>
                        </a:spcBef>
                        <a:spcAft>
                          <a:spcPts val="0"/>
                        </a:spcAft>
                      </a:pPr>
                      <a:r>
                        <a:rPr lang="en-CA" sz="1200">
                          <a:effectLst/>
                        </a:rPr>
                        <a:t>3</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r>
              <a:tr h="258118">
                <a:tc>
                  <a:txBody>
                    <a:bodyPr/>
                    <a:lstStyle/>
                    <a:p>
                      <a:pPr marL="0" marR="0" algn="ctr">
                        <a:spcBef>
                          <a:spcPts val="0"/>
                        </a:spcBef>
                        <a:spcAft>
                          <a:spcPts val="0"/>
                        </a:spcAft>
                      </a:pPr>
                      <a:r>
                        <a:rPr lang="en-CA" sz="1200">
                          <a:effectLst/>
                        </a:rPr>
                        <a:t>4</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dirty="0">
                          <a:effectLst/>
                        </a:rPr>
                        <a:t> </a:t>
                      </a:r>
                      <a:endParaRPr lang="en-US" sz="1200" dirty="0">
                        <a:effectLst/>
                        <a:latin typeface="Times New Roman"/>
                        <a:ea typeface="Times New Roman"/>
                      </a:endParaRPr>
                    </a:p>
                  </a:txBody>
                  <a:tcPr marL="68580" marR="68580" marT="0" marB="0"/>
                </a:tc>
              </a:tr>
              <a:tr h="258118">
                <a:tc>
                  <a:txBody>
                    <a:bodyPr/>
                    <a:lstStyle/>
                    <a:p>
                      <a:pPr marL="0" marR="0" algn="ctr">
                        <a:spcBef>
                          <a:spcPts val="0"/>
                        </a:spcBef>
                        <a:spcAft>
                          <a:spcPts val="0"/>
                        </a:spcAft>
                      </a:pPr>
                      <a:r>
                        <a:rPr lang="en-CA" sz="1200">
                          <a:effectLst/>
                        </a:rPr>
                        <a:t>5</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r>
              <a:tr h="258118">
                <a:tc>
                  <a:txBody>
                    <a:bodyPr/>
                    <a:lstStyle/>
                    <a:p>
                      <a:pPr marL="0" marR="0" algn="ctr">
                        <a:spcBef>
                          <a:spcPts val="0"/>
                        </a:spcBef>
                        <a:spcAft>
                          <a:spcPts val="0"/>
                        </a:spcAft>
                      </a:pPr>
                      <a:r>
                        <a:rPr lang="en-CA" sz="1200">
                          <a:effectLst/>
                        </a:rPr>
                        <a:t>6</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r>
              <a:tr h="258118">
                <a:tc>
                  <a:txBody>
                    <a:bodyPr/>
                    <a:lstStyle/>
                    <a:p>
                      <a:pPr marL="0" marR="0" algn="ctr">
                        <a:spcBef>
                          <a:spcPts val="0"/>
                        </a:spcBef>
                        <a:spcAft>
                          <a:spcPts val="0"/>
                        </a:spcAft>
                      </a:pPr>
                      <a:r>
                        <a:rPr lang="en-CA" sz="1200">
                          <a:effectLst/>
                        </a:rPr>
                        <a:t>7</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r>
              <a:tr h="258118">
                <a:tc>
                  <a:txBody>
                    <a:bodyPr/>
                    <a:lstStyle/>
                    <a:p>
                      <a:pPr marL="0" marR="0" algn="ctr">
                        <a:spcBef>
                          <a:spcPts val="0"/>
                        </a:spcBef>
                        <a:spcAft>
                          <a:spcPts val="0"/>
                        </a:spcAft>
                      </a:pPr>
                      <a:r>
                        <a:rPr lang="en-CA" sz="1200">
                          <a:effectLst/>
                        </a:rPr>
                        <a:t>8</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r>
              <a:tr h="258118">
                <a:tc>
                  <a:txBody>
                    <a:bodyPr/>
                    <a:lstStyle/>
                    <a:p>
                      <a:pPr marL="0" marR="0" algn="ctr">
                        <a:spcBef>
                          <a:spcPts val="0"/>
                        </a:spcBef>
                        <a:spcAft>
                          <a:spcPts val="0"/>
                        </a:spcAft>
                      </a:pPr>
                      <a:r>
                        <a:rPr lang="en-US" sz="1200" dirty="0" smtClean="0">
                          <a:effectLst/>
                          <a:latin typeface="Times New Roman"/>
                          <a:ea typeface="Times New Roman"/>
                        </a:rPr>
                        <a:t>9</a:t>
                      </a:r>
                    </a:p>
                  </a:txBody>
                  <a:tcPr marL="68580" marR="68580" marT="0" marB="0"/>
                </a:tc>
                <a:tc>
                  <a:txBody>
                    <a:bodyPr/>
                    <a:lstStyle/>
                    <a:p>
                      <a:pPr marL="0" marR="0" algn="ctr">
                        <a:spcBef>
                          <a:spcPts val="0"/>
                        </a:spcBef>
                        <a:spcAft>
                          <a:spcPts val="0"/>
                        </a:spcAft>
                      </a:pP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endParaRPr lang="en-US" sz="1200" dirty="0">
                        <a:effectLst/>
                        <a:latin typeface="Times New Roman"/>
                        <a:ea typeface="Times New Roman"/>
                      </a:endParaRPr>
                    </a:p>
                  </a:txBody>
                  <a:tcPr marL="68580" marR="68580" marT="0" marB="0"/>
                </a:tc>
              </a:tr>
              <a:tr h="258118">
                <a:tc>
                  <a:txBody>
                    <a:bodyPr/>
                    <a:lstStyle/>
                    <a:p>
                      <a:pPr marL="0" marR="0" algn="ctr">
                        <a:spcBef>
                          <a:spcPts val="0"/>
                        </a:spcBef>
                        <a:spcAft>
                          <a:spcPts val="0"/>
                        </a:spcAft>
                      </a:pPr>
                      <a:r>
                        <a:rPr lang="en-CA" sz="1200" dirty="0" smtClean="0">
                          <a:effectLst/>
                          <a:latin typeface="+mn-lt"/>
                          <a:ea typeface="+mn-ea"/>
                        </a:rPr>
                        <a:t>10</a:t>
                      </a: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a:effectLst/>
                        </a:rPr>
                        <a:t> </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CA" sz="1200" dirty="0">
                          <a:effectLst/>
                        </a:rPr>
                        <a:t> </a:t>
                      </a:r>
                      <a:endParaRPr lang="en-US" sz="1200" dirty="0">
                        <a:effectLst/>
                        <a:latin typeface="Times New Roman"/>
                        <a:ea typeface="Times New Roman"/>
                      </a:endParaRPr>
                    </a:p>
                  </a:txBody>
                  <a:tcPr marL="68580" marR="68580" marT="0" marB="0"/>
                </a:tc>
              </a:tr>
            </a:tbl>
          </a:graphicData>
        </a:graphic>
      </p:graphicFrame>
      <p:sp>
        <p:nvSpPr>
          <p:cNvPr id="5" name="Rectangle 1"/>
          <p:cNvSpPr>
            <a:spLocks noChangeArrowheads="1"/>
          </p:cNvSpPr>
          <p:nvPr/>
        </p:nvSpPr>
        <p:spPr bwMode="auto">
          <a:xfrm>
            <a:off x="228600" y="609600"/>
            <a:ext cx="8686800" cy="2769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Classification Simulation Lab</a:t>
            </a: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Purpose</a:t>
            </a:r>
            <a:r>
              <a:rPr kumimoji="0" lang="en-CA" alt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To compare and contrast the various characteristics of each of the six kingdoms and to attempt to classify organisms into their correct kingdom based on a set of distinguishing characteristics.</a:t>
            </a: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Materials</a:t>
            </a:r>
            <a:r>
              <a:rPr kumimoji="0" lang="en-CA" alt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computer and internet access.</a:t>
            </a: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Procedure</a:t>
            </a:r>
            <a:r>
              <a:rPr kumimoji="0" lang="en-CA" alt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CA" alt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Click on the following link to open the virtual lab:</a:t>
            </a: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hlinkClick r:id="rId2"/>
              </a:rPr>
              <a:t>http://www.glencoe.com/sites/common_assets/science/virtual_labs/E07/E07.html</a:t>
            </a: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CA" alt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Carefully read the instruction on the bar on the left hand side.  It includes an introduction and step by step instructions on how to complete the virtual lab.</a:t>
            </a: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CA" alt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Classify the first five organisms using the step by step process outlined in the virtual lab.  Once you decide what kingdom the organism belongs to you need to fill out the information on the data table </a:t>
            </a:r>
            <a:r>
              <a:rPr kumimoji="0" lang="en-CA" altLang="en-US" sz="1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before </a:t>
            </a:r>
            <a:r>
              <a:rPr kumimoji="0" lang="en-CA" alt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you drag the organism over and place it in the proper kingdom.  </a:t>
            </a: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CA" alt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Repeat step 3 until you have classified 10 different organisms.  You may have to reset the page more than once because sometimes an organism is repeated in the reset. </a:t>
            </a: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CA" alt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Click on the journal icon and answer the questions in full sentences. </a:t>
            </a: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Conclusion</a:t>
            </a:r>
            <a:r>
              <a:rPr kumimoji="0" lang="en-CA" alt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Write a concluding paragraph identifying what this virtual lab taught you about classification and the six kingdoms. </a:t>
            </a:r>
            <a:endParaRPr kumimoji="0" lang="en-CA"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Box 5"/>
          <p:cNvSpPr txBox="1"/>
          <p:nvPr/>
        </p:nvSpPr>
        <p:spPr>
          <a:xfrm>
            <a:off x="5715000" y="228600"/>
            <a:ext cx="3124200" cy="646331"/>
          </a:xfrm>
          <a:prstGeom prst="rect">
            <a:avLst/>
          </a:prstGeom>
          <a:noFill/>
        </p:spPr>
        <p:txBody>
          <a:bodyPr wrap="square" rtlCol="0">
            <a:spAutoFit/>
          </a:bodyPr>
          <a:lstStyle/>
          <a:p>
            <a:r>
              <a:rPr lang="en-US" dirty="0" smtClean="0"/>
              <a:t>_________________________</a:t>
            </a:r>
          </a:p>
          <a:p>
            <a:r>
              <a:rPr lang="en-US" dirty="0"/>
              <a:t>N</a:t>
            </a:r>
            <a:r>
              <a:rPr lang="en-US" dirty="0" smtClean="0"/>
              <a:t>ame</a:t>
            </a:r>
            <a:endParaRPr lang="en-US" dirty="0"/>
          </a:p>
        </p:txBody>
      </p:sp>
    </p:spTree>
    <p:extLst>
      <p:ext uri="{BB962C8B-B14F-4D97-AF65-F5344CB8AC3E}">
        <p14:creationId xmlns:p14="http://schemas.microsoft.com/office/powerpoint/2010/main" val="42527625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229</Words>
  <Application>Microsoft Office PowerPoint</Application>
  <PresentationFormat>On-screen Show (4:3)</PresentationFormat>
  <Paragraphs>94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cp:revision>
  <dcterms:created xsi:type="dcterms:W3CDTF">2014-09-23T00:24:22Z</dcterms:created>
  <dcterms:modified xsi:type="dcterms:W3CDTF">2014-09-23T00:24:59Z</dcterms:modified>
</cp:coreProperties>
</file>