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9" r:id="rId2"/>
    <p:sldId id="260"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DF4E9B-E730-4CAC-8614-5A30F013AA36}" type="datetimeFigureOut">
              <a:rPr lang="en-US" smtClean="0"/>
              <a:t>3/6/2015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087BA9-A91F-4521-9269-43916DB94F3F}" type="slidenum">
              <a:rPr lang="en-US" smtClean="0"/>
              <a:t>‹#›</a:t>
            </a:fld>
            <a:endParaRPr lang="en-US"/>
          </a:p>
        </p:txBody>
      </p:sp>
    </p:spTree>
    <p:extLst>
      <p:ext uri="{BB962C8B-B14F-4D97-AF65-F5344CB8AC3E}">
        <p14:creationId xmlns:p14="http://schemas.microsoft.com/office/powerpoint/2010/main" val="3955651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Have a volunteer or 2 draw the arrows </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B97E383-254A-4F7F-9FB1-F1F8204EF959}" type="slidenum">
              <a:rPr lang="en-US" altLang="en-US" smtClean="0"/>
              <a:pPr eaLnBrk="1" hangingPunct="1">
                <a:spcBef>
                  <a:spcPct val="0"/>
                </a:spcBef>
              </a:pPr>
              <a:t>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app share show them how to get started</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319C288F-4A09-4DD1-90CB-E4D572C4C9AD}" type="slidenum">
              <a:rPr lang="en-US" altLang="en-US"/>
              <a:pPr eaLnBrk="1" hangingPunct="1"/>
              <a:t>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030808-2B02-42A5-89BA-A41815576BAB}"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9938C-D9A0-4353-BAB2-0DB9F7C32B43}" type="slidenum">
              <a:rPr lang="en-US" smtClean="0"/>
              <a:t>‹#›</a:t>
            </a:fld>
            <a:endParaRPr lang="en-US"/>
          </a:p>
        </p:txBody>
      </p:sp>
    </p:spTree>
    <p:extLst>
      <p:ext uri="{BB962C8B-B14F-4D97-AF65-F5344CB8AC3E}">
        <p14:creationId xmlns:p14="http://schemas.microsoft.com/office/powerpoint/2010/main" val="2531237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030808-2B02-42A5-89BA-A41815576BAB}"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9938C-D9A0-4353-BAB2-0DB9F7C32B43}" type="slidenum">
              <a:rPr lang="en-US" smtClean="0"/>
              <a:t>‹#›</a:t>
            </a:fld>
            <a:endParaRPr lang="en-US"/>
          </a:p>
        </p:txBody>
      </p:sp>
    </p:spTree>
    <p:extLst>
      <p:ext uri="{BB962C8B-B14F-4D97-AF65-F5344CB8AC3E}">
        <p14:creationId xmlns:p14="http://schemas.microsoft.com/office/powerpoint/2010/main" val="198374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030808-2B02-42A5-89BA-A41815576BAB}"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9938C-D9A0-4353-BAB2-0DB9F7C32B43}" type="slidenum">
              <a:rPr lang="en-US" smtClean="0"/>
              <a:t>‹#›</a:t>
            </a:fld>
            <a:endParaRPr lang="en-US"/>
          </a:p>
        </p:txBody>
      </p:sp>
    </p:spTree>
    <p:extLst>
      <p:ext uri="{BB962C8B-B14F-4D97-AF65-F5344CB8AC3E}">
        <p14:creationId xmlns:p14="http://schemas.microsoft.com/office/powerpoint/2010/main" val="2408912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030808-2B02-42A5-89BA-A41815576BAB}"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9938C-D9A0-4353-BAB2-0DB9F7C32B43}" type="slidenum">
              <a:rPr lang="en-US" smtClean="0"/>
              <a:t>‹#›</a:t>
            </a:fld>
            <a:endParaRPr lang="en-US"/>
          </a:p>
        </p:txBody>
      </p:sp>
    </p:spTree>
    <p:extLst>
      <p:ext uri="{BB962C8B-B14F-4D97-AF65-F5344CB8AC3E}">
        <p14:creationId xmlns:p14="http://schemas.microsoft.com/office/powerpoint/2010/main" val="798451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030808-2B02-42A5-89BA-A41815576BAB}"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9938C-D9A0-4353-BAB2-0DB9F7C32B43}" type="slidenum">
              <a:rPr lang="en-US" smtClean="0"/>
              <a:t>‹#›</a:t>
            </a:fld>
            <a:endParaRPr lang="en-US"/>
          </a:p>
        </p:txBody>
      </p:sp>
    </p:spTree>
    <p:extLst>
      <p:ext uri="{BB962C8B-B14F-4D97-AF65-F5344CB8AC3E}">
        <p14:creationId xmlns:p14="http://schemas.microsoft.com/office/powerpoint/2010/main" val="1122012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030808-2B02-42A5-89BA-A41815576BAB}" type="datetimeFigureOut">
              <a:rPr lang="en-US" smtClean="0"/>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9938C-D9A0-4353-BAB2-0DB9F7C32B43}" type="slidenum">
              <a:rPr lang="en-US" smtClean="0"/>
              <a:t>‹#›</a:t>
            </a:fld>
            <a:endParaRPr lang="en-US"/>
          </a:p>
        </p:txBody>
      </p:sp>
    </p:spTree>
    <p:extLst>
      <p:ext uri="{BB962C8B-B14F-4D97-AF65-F5344CB8AC3E}">
        <p14:creationId xmlns:p14="http://schemas.microsoft.com/office/powerpoint/2010/main" val="2874296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030808-2B02-42A5-89BA-A41815576BAB}" type="datetimeFigureOut">
              <a:rPr lang="en-US" smtClean="0"/>
              <a:t>3/6/2015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09938C-D9A0-4353-BAB2-0DB9F7C32B43}" type="slidenum">
              <a:rPr lang="en-US" smtClean="0"/>
              <a:t>‹#›</a:t>
            </a:fld>
            <a:endParaRPr lang="en-US"/>
          </a:p>
        </p:txBody>
      </p:sp>
    </p:spTree>
    <p:extLst>
      <p:ext uri="{BB962C8B-B14F-4D97-AF65-F5344CB8AC3E}">
        <p14:creationId xmlns:p14="http://schemas.microsoft.com/office/powerpoint/2010/main" val="1564712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030808-2B02-42A5-89BA-A41815576BAB}" type="datetimeFigureOut">
              <a:rPr lang="en-US" smtClean="0"/>
              <a:t>3/6/2015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09938C-D9A0-4353-BAB2-0DB9F7C32B43}" type="slidenum">
              <a:rPr lang="en-US" smtClean="0"/>
              <a:t>‹#›</a:t>
            </a:fld>
            <a:endParaRPr lang="en-US"/>
          </a:p>
        </p:txBody>
      </p:sp>
    </p:spTree>
    <p:extLst>
      <p:ext uri="{BB962C8B-B14F-4D97-AF65-F5344CB8AC3E}">
        <p14:creationId xmlns:p14="http://schemas.microsoft.com/office/powerpoint/2010/main" val="2559073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030808-2B02-42A5-89BA-A41815576BAB}" type="datetimeFigureOut">
              <a:rPr lang="en-US" smtClean="0"/>
              <a:t>3/6/2015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09938C-D9A0-4353-BAB2-0DB9F7C32B43}" type="slidenum">
              <a:rPr lang="en-US" smtClean="0"/>
              <a:t>‹#›</a:t>
            </a:fld>
            <a:endParaRPr lang="en-US"/>
          </a:p>
        </p:txBody>
      </p:sp>
    </p:spTree>
    <p:extLst>
      <p:ext uri="{BB962C8B-B14F-4D97-AF65-F5344CB8AC3E}">
        <p14:creationId xmlns:p14="http://schemas.microsoft.com/office/powerpoint/2010/main" val="1332695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030808-2B02-42A5-89BA-A41815576BAB}" type="datetimeFigureOut">
              <a:rPr lang="en-US" smtClean="0"/>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9938C-D9A0-4353-BAB2-0DB9F7C32B43}" type="slidenum">
              <a:rPr lang="en-US" smtClean="0"/>
              <a:t>‹#›</a:t>
            </a:fld>
            <a:endParaRPr lang="en-US"/>
          </a:p>
        </p:txBody>
      </p:sp>
    </p:spTree>
    <p:extLst>
      <p:ext uri="{BB962C8B-B14F-4D97-AF65-F5344CB8AC3E}">
        <p14:creationId xmlns:p14="http://schemas.microsoft.com/office/powerpoint/2010/main" val="4288989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030808-2B02-42A5-89BA-A41815576BAB}" type="datetimeFigureOut">
              <a:rPr lang="en-US" smtClean="0"/>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9938C-D9A0-4353-BAB2-0DB9F7C32B43}" type="slidenum">
              <a:rPr lang="en-US" smtClean="0"/>
              <a:t>‹#›</a:t>
            </a:fld>
            <a:endParaRPr lang="en-US"/>
          </a:p>
        </p:txBody>
      </p:sp>
    </p:spTree>
    <p:extLst>
      <p:ext uri="{BB962C8B-B14F-4D97-AF65-F5344CB8AC3E}">
        <p14:creationId xmlns:p14="http://schemas.microsoft.com/office/powerpoint/2010/main" val="576985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30808-2B02-42A5-89BA-A41815576BAB}" type="datetimeFigureOut">
              <a:rPr lang="en-US" smtClean="0"/>
              <a:t>3/6/2015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9938C-D9A0-4353-BAB2-0DB9F7C32B43}" type="slidenum">
              <a:rPr lang="en-US" smtClean="0"/>
              <a:t>‹#›</a:t>
            </a:fld>
            <a:endParaRPr lang="en-US"/>
          </a:p>
        </p:txBody>
      </p:sp>
    </p:spTree>
    <p:extLst>
      <p:ext uri="{BB962C8B-B14F-4D97-AF65-F5344CB8AC3E}">
        <p14:creationId xmlns:p14="http://schemas.microsoft.com/office/powerpoint/2010/main" val="2254031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6" descr="im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406650"/>
            <a:ext cx="914400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265113" y="747713"/>
            <a:ext cx="8601075" cy="175895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172" name="TextBox 4"/>
          <p:cNvSpPr txBox="1">
            <a:spLocks noChangeArrowheads="1"/>
          </p:cNvSpPr>
          <p:nvPr/>
        </p:nvSpPr>
        <p:spPr bwMode="auto">
          <a:xfrm>
            <a:off x="98425" y="36513"/>
            <a:ext cx="9131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4000" b="1"/>
              <a:t>WHERE DO OWLS FIT INTO A FOOD WEB? </a:t>
            </a:r>
          </a:p>
        </p:txBody>
      </p:sp>
      <p:sp>
        <p:nvSpPr>
          <p:cNvPr id="7173" name="Rectangle 6"/>
          <p:cNvSpPr>
            <a:spLocks noChangeArrowheads="1"/>
          </p:cNvSpPr>
          <p:nvPr/>
        </p:nvSpPr>
        <p:spPr bwMode="auto">
          <a:xfrm>
            <a:off x="4479925" y="32448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800"/>
              <a:t>￼</a:t>
            </a:r>
          </a:p>
        </p:txBody>
      </p:sp>
      <p:sp>
        <p:nvSpPr>
          <p:cNvPr id="7174" name="TextBox 7"/>
          <p:cNvSpPr txBox="1">
            <a:spLocks noChangeArrowheads="1"/>
          </p:cNvSpPr>
          <p:nvPr/>
        </p:nvSpPr>
        <p:spPr bwMode="auto">
          <a:xfrm>
            <a:off x="265113" y="744538"/>
            <a:ext cx="842962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2000"/>
              <a:t>All owls are predators; they depend on other animals for food. However, very few predators feed on owls (except sometimes other owls). In fact, owls often eat other predators, such as weasels, bats, shrews and insect-eating birds. Therefore, owls hold a position at the top of the food chain. Like many predators, they feed from more than one link on the chain or web. </a:t>
            </a:r>
          </a:p>
          <a:p>
            <a:pPr eaLnBrk="1" hangingPunct="1">
              <a:spcBef>
                <a:spcPct val="0"/>
              </a:spcBef>
              <a:buFontTx/>
              <a:buNone/>
            </a:pPr>
            <a:endParaRPr lang="en-US" altLang="en-US" sz="1800"/>
          </a:p>
        </p:txBody>
      </p:sp>
      <p:pic>
        <p:nvPicPr>
          <p:cNvPr id="7175" name="Picture 8" descr="rat_mouse_PNG246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4338" y="5181600"/>
            <a:ext cx="1677987"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4" descr="02_0060_thumbnail.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4288" y="5175250"/>
            <a:ext cx="29400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5" descr="cricket.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1025" y="5791200"/>
            <a:ext cx="124618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2" descr="rabbit.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98700" y="3722688"/>
            <a:ext cx="1189038"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7" descr="snake_PNG4071.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16700" y="3213100"/>
            <a:ext cx="227965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3" descr="bird.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4975" y="3452813"/>
            <a:ext cx="11874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4" descr="owl.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75075" y="2562225"/>
            <a:ext cx="24542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513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20507735.zmpwEZSM.barred200931xweb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27863" y="392113"/>
            <a:ext cx="1874837" cy="532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pellet-formation_lar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09138" y="931863"/>
            <a:ext cx="2727325"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5"/>
          <p:cNvSpPr>
            <a:spLocks noChangeArrowheads="1"/>
          </p:cNvSpPr>
          <p:nvPr/>
        </p:nvSpPr>
        <p:spPr bwMode="auto">
          <a:xfrm>
            <a:off x="266700" y="392113"/>
            <a:ext cx="6434138" cy="591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800"/>
              <a:t>Most birds cannot chew their food and owls are no exception. </a:t>
            </a:r>
          </a:p>
          <a:p>
            <a:pPr eaLnBrk="1" hangingPunct="1">
              <a:spcBef>
                <a:spcPct val="0"/>
              </a:spcBef>
              <a:buFontTx/>
              <a:buNone/>
            </a:pPr>
            <a:r>
              <a:rPr lang="en-US" altLang="en-US" sz="1800"/>
              <a:t>Owls usually swallow their prey whole. In owls, food passes directly from the mouth to the gizzard. The gizzard is an organ that uses digestive fluids and bits of sand and gravel to grind and dissolve all of the usable tissue from the prey. </a:t>
            </a:r>
          </a:p>
          <a:p>
            <a:pPr eaLnBrk="1" hangingPunct="1">
              <a:spcBef>
                <a:spcPct val="0"/>
              </a:spcBef>
              <a:buFontTx/>
              <a:buNone/>
            </a:pPr>
            <a:endParaRPr lang="en-US" altLang="en-US" sz="1800"/>
          </a:p>
          <a:p>
            <a:pPr eaLnBrk="1" hangingPunct="1">
              <a:spcBef>
                <a:spcPct val="0"/>
              </a:spcBef>
              <a:buFontTx/>
              <a:buNone/>
            </a:pPr>
            <a:r>
              <a:rPr lang="en-US" altLang="en-US" sz="1800"/>
              <a:t>The types of tissue that can be dissolved by an owl's digestive system include muscle, fat, skin, and internal organs. Some of these tissues (e.g., fur and bones) cannot be digested. </a:t>
            </a:r>
          </a:p>
          <a:p>
            <a:pPr eaLnBrk="1" hangingPunct="1">
              <a:spcBef>
                <a:spcPct val="0"/>
              </a:spcBef>
              <a:buFontTx/>
              <a:buNone/>
            </a:pPr>
            <a:endParaRPr lang="en-US" altLang="en-US" sz="1800"/>
          </a:p>
          <a:p>
            <a:pPr eaLnBrk="1" hangingPunct="1">
              <a:spcBef>
                <a:spcPct val="0"/>
              </a:spcBef>
              <a:buFontTx/>
              <a:buNone/>
            </a:pPr>
            <a:r>
              <a:rPr lang="en-US" altLang="en-US" sz="1800"/>
              <a:t>What happens to the indigestible material? Indigestible material left in the gizzard such as teeth, skulls, claws, and feathers are too dangerous to pass through the rest of the owl's digestive tract. To safely get rid of this material, the owl's gizzard compacts it into a tight pellet that the owl regurgitates. The regurgitated pellets are known as owl pellets. </a:t>
            </a:r>
          </a:p>
          <a:p>
            <a:pPr eaLnBrk="1" hangingPunct="1">
              <a:spcBef>
                <a:spcPct val="0"/>
              </a:spcBef>
              <a:buFontTx/>
              <a:buNone/>
            </a:pPr>
            <a:endParaRPr lang="en-US" altLang="en-US" sz="1800"/>
          </a:p>
          <a:p>
            <a:pPr eaLnBrk="1" hangingPunct="1">
              <a:spcBef>
                <a:spcPct val="0"/>
              </a:spcBef>
              <a:buFontTx/>
              <a:buNone/>
            </a:pPr>
            <a:r>
              <a:rPr lang="en-US" altLang="en-US" sz="1800"/>
              <a:t>Owl pellets are useful to researchers because they can find out quite a bit about an owl's lifestyle through careful examination of what’s inside. </a:t>
            </a:r>
          </a:p>
          <a:p>
            <a:pPr eaLnBrk="1" hangingPunct="1">
              <a:spcBef>
                <a:spcPct val="0"/>
              </a:spcBef>
              <a:buFontTx/>
              <a:buNone/>
            </a:pPr>
            <a:endParaRPr lang="en-US" altLang="en-US" sz="1800"/>
          </a:p>
        </p:txBody>
      </p:sp>
      <p:sp>
        <p:nvSpPr>
          <p:cNvPr id="8197" name="TextBox 6"/>
          <p:cNvSpPr txBox="1">
            <a:spLocks noChangeArrowheads="1"/>
          </p:cNvSpPr>
          <p:nvPr/>
        </p:nvSpPr>
        <p:spPr bwMode="auto">
          <a:xfrm>
            <a:off x="266700" y="6142038"/>
            <a:ext cx="88138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2400" b="1"/>
              <a:t>WHAT CAN SCIENTISTS LEARN ABOUT OWLS BY STUDYING PELLETS? </a:t>
            </a:r>
          </a:p>
          <a:p>
            <a:pPr eaLnBrk="1" hangingPunct="1">
              <a:spcBef>
                <a:spcPct val="0"/>
              </a:spcBef>
              <a:buFontTx/>
              <a:buNone/>
            </a:pPr>
            <a:endParaRPr lang="en-US" altLang="en-US" sz="1800"/>
          </a:p>
        </p:txBody>
      </p:sp>
      <p:sp>
        <p:nvSpPr>
          <p:cNvPr id="9" name="Frame 8"/>
          <p:cNvSpPr>
            <a:spLocks/>
          </p:cNvSpPr>
          <p:nvPr/>
        </p:nvSpPr>
        <p:spPr bwMode="auto">
          <a:xfrm>
            <a:off x="96838" y="120650"/>
            <a:ext cx="6713537" cy="5999163"/>
          </a:xfrm>
          <a:custGeom>
            <a:avLst/>
            <a:gdLst>
              <a:gd name="T0" fmla="*/ 0 w 6712857"/>
              <a:gd name="T1" fmla="*/ 0 h 5998384"/>
              <a:gd name="T2" fmla="*/ 6712857 w 6712857"/>
              <a:gd name="T3" fmla="*/ 0 h 5998384"/>
              <a:gd name="T4" fmla="*/ 6712857 w 6712857"/>
              <a:gd name="T5" fmla="*/ 5998384 h 5998384"/>
              <a:gd name="T6" fmla="*/ 0 w 6712857"/>
              <a:gd name="T7" fmla="*/ 5998384 h 5998384"/>
              <a:gd name="T8" fmla="*/ 0 w 6712857"/>
              <a:gd name="T9" fmla="*/ 0 h 5998384"/>
              <a:gd name="T10" fmla="*/ 164596 w 6712857"/>
              <a:gd name="T11" fmla="*/ 164596 h 5998384"/>
              <a:gd name="T12" fmla="*/ 164596 w 6712857"/>
              <a:gd name="T13" fmla="*/ 5833788 h 5998384"/>
              <a:gd name="T14" fmla="*/ 6548261 w 6712857"/>
              <a:gd name="T15" fmla="*/ 5833788 h 5998384"/>
              <a:gd name="T16" fmla="*/ 6548261 w 6712857"/>
              <a:gd name="T17" fmla="*/ 164596 h 5998384"/>
              <a:gd name="T18" fmla="*/ 164596 w 6712857"/>
              <a:gd name="T19" fmla="*/ 164596 h 5998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12857" h="5998384">
                <a:moveTo>
                  <a:pt x="0" y="0"/>
                </a:moveTo>
                <a:lnTo>
                  <a:pt x="6712857" y="0"/>
                </a:lnTo>
                <a:lnTo>
                  <a:pt x="6712857" y="5998384"/>
                </a:lnTo>
                <a:lnTo>
                  <a:pt x="0" y="5998384"/>
                </a:lnTo>
                <a:lnTo>
                  <a:pt x="0" y="0"/>
                </a:lnTo>
                <a:close/>
                <a:moveTo>
                  <a:pt x="164596" y="164596"/>
                </a:moveTo>
                <a:lnTo>
                  <a:pt x="164596" y="5833788"/>
                </a:lnTo>
                <a:lnTo>
                  <a:pt x="6548261" y="5833788"/>
                </a:lnTo>
                <a:lnTo>
                  <a:pt x="6548261" y="164596"/>
                </a:lnTo>
                <a:lnTo>
                  <a:pt x="164596" y="164596"/>
                </a:lnTo>
                <a:close/>
              </a:path>
            </a:pathLst>
          </a:custGeom>
          <a:gradFill rotWithShape="1">
            <a:gsLst>
              <a:gs pos="0">
                <a:srgbClr val="9BC1FF"/>
              </a:gs>
              <a:gs pos="100000">
                <a:srgbClr val="3F80CD"/>
              </a:gs>
            </a:gsLst>
            <a:lin ang="5400000"/>
          </a:gradFill>
          <a:ln w="9525" cap="flat" cmpd="sng">
            <a:solidFill>
              <a:srgbClr val="4A7EBB"/>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spTree>
    <p:extLst>
      <p:ext uri="{BB962C8B-B14F-4D97-AF65-F5344CB8AC3E}">
        <p14:creationId xmlns:p14="http://schemas.microsoft.com/office/powerpoint/2010/main" val="3025842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143000"/>
          </a:xfrm>
          <a:solidFill>
            <a:srgbClr val="92D050"/>
          </a:solidFill>
        </p:spPr>
        <p:txBody>
          <a:bodyPr rtlCol="0">
            <a:normAutofit fontScale="90000"/>
          </a:bodyPr>
          <a:lstStyle/>
          <a:p>
            <a:pPr eaLnBrk="1" fontAlgn="auto" hangingPunct="1">
              <a:spcAft>
                <a:spcPts val="0"/>
              </a:spcAft>
              <a:defRPr/>
            </a:pPr>
            <a:r>
              <a:rPr lang="en-US" dirty="0" smtClean="0">
                <a:latin typeface="Arial Rounded MT Bold" charset="0"/>
                <a:ea typeface="+mj-ea"/>
              </a:rPr>
              <a:t>Virtual Owl Pellet Dissection Lab </a:t>
            </a:r>
          </a:p>
        </p:txBody>
      </p:sp>
      <p:sp>
        <p:nvSpPr>
          <p:cNvPr id="3" name="Content Placeholder 2"/>
          <p:cNvSpPr>
            <a:spLocks noGrp="1"/>
          </p:cNvSpPr>
          <p:nvPr>
            <p:ph idx="1"/>
          </p:nvPr>
        </p:nvSpPr>
        <p:spPr>
          <a:xfrm>
            <a:off x="2049463" y="1201738"/>
            <a:ext cx="4876800" cy="457200"/>
          </a:xfrm>
        </p:spPr>
        <p:txBody>
          <a:bodyPr rtlCol="0">
            <a:normAutofit fontScale="25000" lnSpcReduction="20000"/>
          </a:bodyPr>
          <a:lstStyle/>
          <a:p>
            <a:pPr marL="0" indent="0" eaLnBrk="1" fontAlgn="auto" hangingPunct="1">
              <a:spcAft>
                <a:spcPts val="0"/>
              </a:spcAft>
              <a:buFont typeface="Arial" pitchFamily="34" charset="0"/>
              <a:buNone/>
              <a:defRPr/>
            </a:pPr>
            <a:r>
              <a:rPr lang="en-US" sz="12800" b="1" dirty="0" smtClean="0">
                <a:solidFill>
                  <a:srgbClr val="0000FF"/>
                </a:solidFill>
                <a:ea typeface="+mn-ea"/>
              </a:rPr>
              <a:t>Click here to open the form </a:t>
            </a:r>
          </a:p>
          <a:p>
            <a:pPr eaLnBrk="1" fontAlgn="auto" hangingPunct="1">
              <a:spcAft>
                <a:spcPts val="0"/>
              </a:spcAft>
              <a:buFont typeface="Arial" pitchFamily="34" charset="0"/>
              <a:buNone/>
              <a:defRPr/>
            </a:pPr>
            <a:r>
              <a:rPr lang="en-US" sz="3600" b="1" dirty="0" smtClean="0">
                <a:solidFill>
                  <a:srgbClr val="0000FF"/>
                </a:solidFill>
                <a:ea typeface="+mn-ea"/>
              </a:rPr>
              <a:t>     </a:t>
            </a:r>
          </a:p>
          <a:p>
            <a:pPr algn="ctr" eaLnBrk="1" fontAlgn="auto" hangingPunct="1">
              <a:spcAft>
                <a:spcPts val="0"/>
              </a:spcAft>
              <a:buFont typeface="Arial" pitchFamily="34" charset="0"/>
              <a:buNone/>
              <a:defRPr/>
            </a:pPr>
            <a:r>
              <a:rPr lang="en-US" sz="2400" dirty="0" smtClean="0">
                <a:ea typeface="+mn-ea"/>
              </a:rPr>
              <a:t>   </a:t>
            </a:r>
            <a:endParaRPr lang="en-US" sz="2400" dirty="0">
              <a:ea typeface="+mn-ea"/>
            </a:endParaRPr>
          </a:p>
        </p:txBody>
      </p:sp>
      <p:sp>
        <p:nvSpPr>
          <p:cNvPr id="8" name="Frame 7"/>
          <p:cNvSpPr/>
          <p:nvPr/>
        </p:nvSpPr>
        <p:spPr>
          <a:xfrm>
            <a:off x="1338263" y="3581400"/>
            <a:ext cx="6697662" cy="2781300"/>
          </a:xfrm>
          <a:prstGeom prst="frame">
            <a:avLst>
              <a:gd name="adj1" fmla="val 496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0245" name="TextBox 8"/>
          <p:cNvSpPr txBox="1">
            <a:spLocks noChangeArrowheads="1"/>
          </p:cNvSpPr>
          <p:nvPr/>
        </p:nvSpPr>
        <p:spPr bwMode="auto">
          <a:xfrm rot="10800000" flipV="1">
            <a:off x="1523999" y="3539192"/>
            <a:ext cx="640080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2400" b="1" dirty="0"/>
              <a:t>Follow the directions on the form.</a:t>
            </a:r>
          </a:p>
          <a:p>
            <a:pPr algn="ctr" eaLnBrk="1" hangingPunct="1">
              <a:spcBef>
                <a:spcPct val="0"/>
              </a:spcBef>
              <a:buFontTx/>
              <a:buNone/>
            </a:pPr>
            <a:r>
              <a:rPr lang="en-US" altLang="en-US" sz="2400" b="1" dirty="0"/>
              <a:t>Dissect the Virtual Owl Pellet and arrange the preys bones on the chart  </a:t>
            </a:r>
          </a:p>
          <a:p>
            <a:pPr algn="ctr" eaLnBrk="1" hangingPunct="1">
              <a:spcBef>
                <a:spcPct val="0"/>
              </a:spcBef>
              <a:buFontTx/>
              <a:buNone/>
            </a:pPr>
            <a:r>
              <a:rPr lang="en-US" altLang="en-US" sz="2400" b="1" dirty="0"/>
              <a:t>Then answer the questions below! </a:t>
            </a:r>
          </a:p>
          <a:p>
            <a:pPr algn="ctr" eaLnBrk="1" hangingPunct="1">
              <a:spcBef>
                <a:spcPct val="0"/>
              </a:spcBef>
              <a:buFontTx/>
              <a:buNone/>
            </a:pPr>
            <a:r>
              <a:rPr lang="en-US" altLang="en-US" sz="2400" b="1" dirty="0"/>
              <a:t> </a:t>
            </a:r>
          </a:p>
        </p:txBody>
      </p:sp>
      <p:sp>
        <p:nvSpPr>
          <p:cNvPr id="10246" name="TextBox 1"/>
          <p:cNvSpPr txBox="1">
            <a:spLocks noChangeArrowheads="1"/>
          </p:cNvSpPr>
          <p:nvPr/>
        </p:nvSpPr>
        <p:spPr bwMode="auto">
          <a:xfrm>
            <a:off x="155575" y="5551488"/>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2800" b="1" dirty="0"/>
          </a:p>
        </p:txBody>
      </p:sp>
      <p:sp>
        <p:nvSpPr>
          <p:cNvPr id="2" name="Rectangle 1"/>
          <p:cNvSpPr/>
          <p:nvPr/>
        </p:nvSpPr>
        <p:spPr>
          <a:xfrm>
            <a:off x="1981200" y="1981200"/>
            <a:ext cx="4876800" cy="923330"/>
          </a:xfrm>
          <a:prstGeom prst="rect">
            <a:avLst/>
          </a:prstGeom>
        </p:spPr>
        <p:txBody>
          <a:bodyPr wrap="square">
            <a:spAutoFit/>
          </a:bodyPr>
          <a:lstStyle/>
          <a:p>
            <a:r>
              <a:rPr lang="en-US" dirty="0" smtClean="0"/>
              <a:t>https://docs.google.com/forms/d/1RhY44Dwq4MooonUNdqKSiY2nVOkgzaujcx2ya-A2CyY/viewform?usp=send_form</a:t>
            </a:r>
            <a:endParaRPr lang="en-US" dirty="0"/>
          </a:p>
        </p:txBody>
      </p:sp>
    </p:spTree>
    <p:extLst>
      <p:ext uri="{BB962C8B-B14F-4D97-AF65-F5344CB8AC3E}">
        <p14:creationId xmlns:p14="http://schemas.microsoft.com/office/powerpoint/2010/main" val="3959818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351</Words>
  <Application>Microsoft Office PowerPoint</Application>
  <PresentationFormat>On-screen Show (4:3)</PresentationFormat>
  <Paragraphs>25</Paragraphs>
  <Slides>3</Slides>
  <Notes>2</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Virtual Owl Pellet Dissection Lab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cp:revision>
  <dcterms:created xsi:type="dcterms:W3CDTF">2015-03-07T02:37:40Z</dcterms:created>
  <dcterms:modified xsi:type="dcterms:W3CDTF">2015-03-07T02:55:15Z</dcterms:modified>
</cp:coreProperties>
</file>