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3" r:id="rId3"/>
    <p:sldId id="269" r:id="rId4"/>
    <p:sldId id="267" r:id="rId5"/>
    <p:sldId id="265" r:id="rId6"/>
    <p:sldId id="264" r:id="rId7"/>
    <p:sldId id="257" r:id="rId8"/>
    <p:sldId id="266" r:id="rId9"/>
    <p:sldId id="262" r:id="rId10"/>
    <p:sldId id="261" r:id="rId11"/>
    <p:sldId id="259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958" autoAdjust="0"/>
  </p:normalViewPr>
  <p:slideViewPr>
    <p:cSldViewPr>
      <p:cViewPr>
        <p:scale>
          <a:sx n="45" d="100"/>
          <a:sy n="45" d="100"/>
        </p:scale>
        <p:origin x="-2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DEF9D-34B7-4BF5-BAF7-55CEC561A07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AA15B-8A09-47F7-A631-729F9E03B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9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Bet5mX8CuzQ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AA15B-8A09-47F7-A631-729F9E03B4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31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Volunteer</a:t>
            </a:r>
            <a:r>
              <a:rPr lang="en-US" baseline="0" dirty="0" smtClean="0"/>
              <a:t> me some answers every class.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44F4E-FC0B-4794-B611-78CB8A0380E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99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will define cells the basic unit of structure and function in all living things and contains genetic information   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993A-1D9D-4B54-B6CC-67021931B5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71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Volunteer</a:t>
            </a:r>
            <a:r>
              <a:rPr lang="en-US" baseline="0" dirty="0" smtClean="0"/>
              <a:t> me some answers every class.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44F4E-FC0B-4794-B611-78CB8A0380E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99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http://youtu.be/Bet5mX8CuzQ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http://quietube6.com/</a:t>
            </a:r>
            <a:r>
              <a:rPr lang="en-US" dirty="0" err="1" smtClean="0"/>
              <a:t>v.php</a:t>
            </a:r>
            <a:r>
              <a:rPr lang="en-US" dirty="0" smtClean="0"/>
              <a:t>/http://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=Bet5mX8CuzQ&amp;feature=</a:t>
            </a:r>
            <a:r>
              <a:rPr lang="en-US" dirty="0" err="1" smtClean="0"/>
              <a:t>youtu.be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AA15B-8A09-47F7-A631-729F9E03B4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48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6A1801-F563-4683-B9C5-D3D6906BF8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8CCD-80E5-42A2-BC58-4452655F21BD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B93B77-0BCA-4767-8AED-4DD552A553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8CCD-80E5-42A2-BC58-4452655F21BD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3B77-0BCA-4767-8AED-4DD552A553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8CCD-80E5-42A2-BC58-4452655F21BD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3B77-0BCA-4767-8AED-4DD552A553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8CCD-80E5-42A2-BC58-4452655F21BD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3B77-0BCA-4767-8AED-4DD552A553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8CCD-80E5-42A2-BC58-4452655F21BD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3B77-0BCA-4767-8AED-4DD552A553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8CCD-80E5-42A2-BC58-4452655F21BD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3B77-0BCA-4767-8AED-4DD552A553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8CCD-80E5-42A2-BC58-4452655F21BD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3B77-0BCA-4767-8AED-4DD552A553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8CCD-80E5-42A2-BC58-4452655F21BD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3B77-0BCA-4767-8AED-4DD552A553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8CCD-80E5-42A2-BC58-4452655F21BD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3B77-0BCA-4767-8AED-4DD552A553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8CCD-80E5-42A2-BC58-4452655F21BD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3B77-0BCA-4767-8AED-4DD552A553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8CCD-80E5-42A2-BC58-4452655F21BD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3B77-0BCA-4767-8AED-4DD552A553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4228CCD-80E5-42A2-BC58-4452655F21BD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8B93B77-0BCA-4767-8AED-4DD552A553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0"/>
            <a:ext cx="8534400" cy="14700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Cooper Black" panose="0208090404030B020404" pitchFamily="18" charset="0"/>
              </a:rPr>
              <a:t>Using a Microscope</a:t>
            </a:r>
            <a:endParaRPr lang="en-US" sz="4800" dirty="0"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1447800"/>
            <a:ext cx="4648200" cy="762000"/>
          </a:xfrm>
        </p:spPr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Unit 1 Lesson 12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905000"/>
            <a:ext cx="8763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oper Black" panose="0208090404030B020404" pitchFamily="18" charset="0"/>
              </a:rPr>
              <a:t>What kingdom of organisms are we most likely to see in our pond water or soil samples?</a:t>
            </a:r>
          </a:p>
          <a:p>
            <a:pPr algn="ctr"/>
            <a:endParaRPr lang="en-US" sz="3200" dirty="0" smtClean="0">
              <a:latin typeface="Cooper Black" panose="0208090404030B020404" pitchFamily="18" charset="0"/>
            </a:endParaRPr>
          </a:p>
          <a:p>
            <a:pPr marL="1428750" lvl="2" indent="-514350">
              <a:buFont typeface="+mj-lt"/>
              <a:buAutoNum type="alphaUcPeriod"/>
            </a:pPr>
            <a:r>
              <a:rPr lang="en-US" sz="3200" dirty="0" smtClean="0">
                <a:latin typeface="Cooper Black" panose="0208090404030B020404" pitchFamily="18" charset="0"/>
              </a:rPr>
              <a:t> Kingdom </a:t>
            </a:r>
            <a:r>
              <a:rPr lang="en-US" sz="3200" dirty="0" err="1" smtClean="0">
                <a:latin typeface="Cooper Black" panose="0208090404030B020404" pitchFamily="18" charset="0"/>
              </a:rPr>
              <a:t>Animalia</a:t>
            </a:r>
            <a:endParaRPr lang="en-US" sz="3200" dirty="0" smtClean="0">
              <a:latin typeface="Cooper Black" panose="0208090404030B020404" pitchFamily="18" charset="0"/>
            </a:endParaRPr>
          </a:p>
          <a:p>
            <a:pPr marL="1428750" lvl="2" indent="-514350">
              <a:buFont typeface="+mj-lt"/>
              <a:buAutoNum type="alphaUcPeriod"/>
            </a:pPr>
            <a:r>
              <a:rPr lang="en-US" sz="3200" dirty="0" smtClean="0">
                <a:latin typeface="Cooper Black" panose="0208090404030B020404" pitchFamily="18" charset="0"/>
              </a:rPr>
              <a:t> Kingdom Plantae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US" sz="3200" dirty="0" smtClean="0">
                <a:latin typeface="Cooper Black" panose="0208090404030B020404" pitchFamily="18" charset="0"/>
              </a:rPr>
              <a:t> Kingdom Fungi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US" sz="3200" dirty="0" smtClean="0">
                <a:latin typeface="Cooper Black" panose="0208090404030B020404" pitchFamily="18" charset="0"/>
              </a:rPr>
              <a:t> Kingdom Protista</a:t>
            </a:r>
            <a:endParaRPr lang="en-US" sz="3200" dirty="0">
              <a:latin typeface="Cooper Black" panose="0208090404030B020404" pitchFamily="18" charset="0"/>
            </a:endParaRPr>
          </a:p>
        </p:txBody>
      </p:sp>
      <p:pic>
        <p:nvPicPr>
          <p:cNvPr id="5" name="Picture 4" descr="Screen Shot 2013-10-09 at 8.08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52800"/>
            <a:ext cx="2819400" cy="281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3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30480"/>
            <a:ext cx="8229600" cy="650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err="1" smtClean="0">
                <a:latin typeface="Segoe Print" panose="02000600000000000000" pitchFamily="2" charset="0"/>
              </a:rPr>
              <a:t>Eukarya</a:t>
            </a:r>
            <a:r>
              <a:rPr lang="en-US" b="1" dirty="0" smtClean="0">
                <a:latin typeface="Segoe Print" panose="02000600000000000000" pitchFamily="2" charset="0"/>
              </a:rPr>
              <a:t> Kingdoms- all have cells with a nucleus </a:t>
            </a:r>
            <a:endParaRPr lang="en-US" sz="2400" b="1" dirty="0" smtClean="0">
              <a:latin typeface="Segoe Print" panose="02000600000000000000" pitchFamily="2" charset="0"/>
            </a:endParaRPr>
          </a:p>
          <a:p>
            <a:r>
              <a:rPr lang="en-US" sz="2400" b="1" u="sng" dirty="0" smtClean="0">
                <a:latin typeface="Segoe Print" panose="02000600000000000000" pitchFamily="2" charset="0"/>
              </a:rPr>
              <a:t>Kingdom </a:t>
            </a:r>
            <a:r>
              <a:rPr lang="en-US" sz="2400" b="1" u="sng" dirty="0" err="1" smtClean="0">
                <a:latin typeface="Segoe Print" panose="02000600000000000000" pitchFamily="2" charset="0"/>
              </a:rPr>
              <a:t>Protista</a:t>
            </a:r>
            <a:r>
              <a:rPr lang="en-US" sz="2400" b="1" u="sng" dirty="0" smtClean="0">
                <a:latin typeface="Segoe Print" panose="02000600000000000000" pitchFamily="2" charset="0"/>
              </a:rPr>
              <a:t>- </a:t>
            </a:r>
            <a:r>
              <a:rPr lang="en-US" sz="2400" b="1" dirty="0" smtClean="0">
                <a:latin typeface="Segoe Print" panose="02000600000000000000" pitchFamily="2" charset="0"/>
              </a:rPr>
              <a:t>most are single celled, </a:t>
            </a:r>
          </a:p>
          <a:p>
            <a:pPr lvl="1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Examples: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ameoba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, algae </a:t>
            </a:r>
          </a:p>
          <a:p>
            <a:endParaRPr lang="en-US" sz="2400" b="1" dirty="0" smtClean="0">
              <a:latin typeface="Segoe Print" panose="02000600000000000000" pitchFamily="2" charset="0"/>
            </a:endParaRPr>
          </a:p>
          <a:p>
            <a:r>
              <a:rPr lang="en-US" sz="2400" b="1" u="sng" dirty="0" smtClean="0">
                <a:latin typeface="Segoe Print" panose="02000600000000000000" pitchFamily="2" charset="0"/>
              </a:rPr>
              <a:t>Kingdom Fungi- </a:t>
            </a:r>
            <a:r>
              <a:rPr lang="en-US" sz="2400" b="1" dirty="0" smtClean="0">
                <a:latin typeface="Segoe Print" panose="02000600000000000000" pitchFamily="2" charset="0"/>
              </a:rPr>
              <a:t>many celled, cannot move, absorb nutrients from other organisms </a:t>
            </a:r>
          </a:p>
          <a:p>
            <a:pPr lvl="1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Examples:  mushrooms, molds, yeasts </a:t>
            </a:r>
          </a:p>
          <a:p>
            <a:endParaRPr lang="en-US" sz="1800" b="1" dirty="0" smtClean="0">
              <a:latin typeface="Segoe Print" panose="02000600000000000000" pitchFamily="2" charset="0"/>
            </a:endParaRPr>
          </a:p>
          <a:p>
            <a:r>
              <a:rPr lang="en-US" sz="2400" b="1" u="sng" dirty="0" smtClean="0">
                <a:latin typeface="Segoe Print" panose="02000600000000000000" pitchFamily="2" charset="0"/>
              </a:rPr>
              <a:t>Kingdom </a:t>
            </a:r>
            <a:r>
              <a:rPr lang="en-US" sz="2400" b="1" u="sng" dirty="0" err="1" smtClean="0">
                <a:latin typeface="Segoe Print" panose="02000600000000000000" pitchFamily="2" charset="0"/>
              </a:rPr>
              <a:t>Plantae</a:t>
            </a:r>
            <a:r>
              <a:rPr lang="en-US" sz="2400" b="1" u="sng" dirty="0" smtClean="0">
                <a:latin typeface="Segoe Print" panose="02000600000000000000" pitchFamily="2" charset="0"/>
              </a:rPr>
              <a:t>-  </a:t>
            </a:r>
            <a:r>
              <a:rPr lang="en-US" sz="2400" b="1" dirty="0" smtClean="0">
                <a:latin typeface="Segoe Print" panose="02000600000000000000" pitchFamily="2" charset="0"/>
              </a:rPr>
              <a:t>many cells, make their own food (photosynthesis) cannot move </a:t>
            </a:r>
          </a:p>
          <a:p>
            <a:pPr lvl="1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Examples: trees, flowers, ferns </a:t>
            </a:r>
          </a:p>
          <a:p>
            <a:endParaRPr lang="en-US" sz="2400" b="1" dirty="0" smtClean="0">
              <a:latin typeface="Segoe Print" panose="02000600000000000000" pitchFamily="2" charset="0"/>
            </a:endParaRPr>
          </a:p>
          <a:p>
            <a:r>
              <a:rPr lang="en-US" sz="2400" b="1" u="sng" dirty="0" smtClean="0">
                <a:latin typeface="Segoe Print" panose="02000600000000000000" pitchFamily="2" charset="0"/>
              </a:rPr>
              <a:t>Kingdom </a:t>
            </a:r>
            <a:r>
              <a:rPr lang="en-US" sz="2400" b="1" u="sng" dirty="0" err="1" smtClean="0">
                <a:latin typeface="Segoe Print" panose="02000600000000000000" pitchFamily="2" charset="0"/>
              </a:rPr>
              <a:t>Animalia</a:t>
            </a:r>
            <a:r>
              <a:rPr lang="en-US" sz="2400" b="1" u="sng" dirty="0" smtClean="0">
                <a:latin typeface="Segoe Print" panose="02000600000000000000" pitchFamily="2" charset="0"/>
              </a:rPr>
              <a:t>- </a:t>
            </a:r>
            <a:r>
              <a:rPr lang="en-US" sz="2400" b="1" dirty="0" smtClean="0">
                <a:latin typeface="Segoe Print" panose="02000600000000000000" pitchFamily="2" charset="0"/>
              </a:rPr>
              <a:t>multi-cellular, cannot make their own food </a:t>
            </a:r>
          </a:p>
        </p:txBody>
      </p:sp>
    </p:spTree>
    <p:extLst>
      <p:ext uri="{BB962C8B-B14F-4D97-AF65-F5344CB8AC3E}">
        <p14:creationId xmlns:p14="http://schemas.microsoft.com/office/powerpoint/2010/main" val="427145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8175"/>
            <a:ext cx="8229600" cy="5587425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Differentiate-</a:t>
            </a:r>
            <a:r>
              <a:rPr lang="en-US" sz="2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sz="2400" b="1" dirty="0" smtClean="0">
                <a:latin typeface="Segoe Print" panose="02000600000000000000" pitchFamily="2" charset="0"/>
              </a:rPr>
              <a:t>to develop from a simple, unspecialized cell into a cell that has a specific structure and job</a:t>
            </a:r>
            <a:br>
              <a:rPr lang="en-US" sz="2400" b="1" dirty="0" smtClean="0">
                <a:latin typeface="Segoe Print" panose="02000600000000000000" pitchFamily="2" charset="0"/>
              </a:rPr>
            </a:br>
            <a:r>
              <a:rPr lang="en-US" sz="2400" b="1" dirty="0">
                <a:latin typeface="Segoe Print" panose="02000600000000000000" pitchFamily="2" charset="0"/>
              </a:rPr>
              <a:t/>
            </a:r>
            <a:br>
              <a:rPr lang="en-US" sz="2400" b="1" dirty="0">
                <a:latin typeface="Segoe Print" panose="02000600000000000000" pitchFamily="2" charset="0"/>
              </a:rPr>
            </a:br>
            <a:r>
              <a:rPr lang="en-US" sz="2400" b="1" u="sng" dirty="0" smtClean="0">
                <a:latin typeface="Segoe Print" panose="02000600000000000000" pitchFamily="2" charset="0"/>
              </a:rPr>
              <a:t>Advantages of being multi-cellular</a:t>
            </a:r>
            <a:r>
              <a:rPr lang="en-US" sz="2400" b="1" dirty="0" smtClean="0">
                <a:latin typeface="Segoe Print" panose="02000600000000000000" pitchFamily="2" charset="0"/>
              </a:rPr>
              <a:t/>
            </a:r>
            <a:br>
              <a:rPr lang="en-US" sz="2400" b="1" dirty="0" smtClean="0">
                <a:latin typeface="Segoe Print" panose="02000600000000000000" pitchFamily="2" charset="0"/>
              </a:rPr>
            </a:br>
            <a:r>
              <a:rPr lang="en-US" sz="2400" b="1" dirty="0" smtClean="0">
                <a:latin typeface="Segoe Print" panose="02000600000000000000" pitchFamily="2" charset="0"/>
              </a:rPr>
              <a:t>- they can perform more functions</a:t>
            </a:r>
            <a:br>
              <a:rPr lang="en-US" sz="2400" b="1" dirty="0" smtClean="0">
                <a:latin typeface="Segoe Print" panose="02000600000000000000" pitchFamily="2" charset="0"/>
              </a:rPr>
            </a:br>
            <a:r>
              <a:rPr lang="en-US" sz="2400" b="1" dirty="0" smtClean="0">
                <a:latin typeface="Segoe Print" panose="02000600000000000000" pitchFamily="2" charset="0"/>
              </a:rPr>
              <a:t>-they can be larger and use some types of cells to get food and maintain their structure  </a:t>
            </a:r>
            <a:br>
              <a:rPr lang="en-US" sz="2400" b="1" dirty="0" smtClean="0">
                <a:latin typeface="Segoe Print" panose="02000600000000000000" pitchFamily="2" charset="0"/>
              </a:rPr>
            </a:br>
            <a:r>
              <a:rPr lang="en-US" sz="2400" b="1" dirty="0" smtClean="0">
                <a:latin typeface="Segoe Print" panose="02000600000000000000" pitchFamily="2" charset="0"/>
              </a:rPr>
              <a:t/>
            </a:r>
            <a:br>
              <a:rPr lang="en-US" sz="2400" b="1" dirty="0" smtClean="0">
                <a:latin typeface="Segoe Print" panose="02000600000000000000" pitchFamily="2" charset="0"/>
              </a:rPr>
            </a:br>
            <a:r>
              <a:rPr lang="en-US" sz="2400" b="1" u="sng" dirty="0" smtClean="0">
                <a:latin typeface="Segoe Print" panose="02000600000000000000" pitchFamily="2" charset="0"/>
              </a:rPr>
              <a:t>Disadvantages-</a:t>
            </a:r>
            <a:r>
              <a:rPr lang="en-US" sz="2400" b="1" dirty="0" smtClean="0">
                <a:latin typeface="Segoe Print" panose="02000600000000000000" pitchFamily="2" charset="0"/>
              </a:rPr>
              <a:t> groups of cells depend on each other, when one group doesn’t work correctly, the entire organism is at risk </a:t>
            </a:r>
            <a:endParaRPr lang="en-US" sz="2400" b="1" dirty="0">
              <a:latin typeface="Segoe Print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Segoe Print" panose="02000600000000000000" pitchFamily="2" charset="0"/>
              </a:rPr>
              <a:t>Unit 1 Lesson 11- Multi-Celled Organisms </a:t>
            </a:r>
            <a:endParaRPr lang="en-US" sz="32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755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62023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u="sng" dirty="0" smtClean="0">
                <a:latin typeface="Segoe Print" panose="02000600000000000000" pitchFamily="2" charset="0"/>
              </a:rPr>
              <a:t>10/7 Unit 1 Lesson 10 : Single Celled Organisms </a:t>
            </a:r>
            <a:r>
              <a:rPr lang="en-US" b="1" dirty="0" smtClean="0">
                <a:latin typeface="Segoe Print" panose="02000600000000000000" pitchFamily="2" charset="0"/>
              </a:rPr>
              <a:t> </a:t>
            </a:r>
          </a:p>
          <a:p>
            <a:endParaRPr lang="en-US" b="1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sz="34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VOCABULARY</a:t>
            </a:r>
          </a:p>
          <a:p>
            <a:r>
              <a:rPr lang="en-US" sz="3400" b="1" u="sng" dirty="0" err="1" smtClean="0">
                <a:latin typeface="Segoe Print" panose="02000600000000000000" pitchFamily="2" charset="0"/>
              </a:rPr>
              <a:t>Multicellular</a:t>
            </a:r>
            <a:r>
              <a:rPr lang="en-US" sz="3400" b="1" u="sng" dirty="0" smtClean="0">
                <a:latin typeface="Segoe Print" panose="02000600000000000000" pitchFamily="2" charset="0"/>
              </a:rPr>
              <a:t>:</a:t>
            </a:r>
            <a:r>
              <a:rPr lang="en-US" sz="3400" b="1" dirty="0" smtClean="0">
                <a:latin typeface="Segoe Print" panose="02000600000000000000" pitchFamily="2" charset="0"/>
              </a:rPr>
              <a:t> composed of many cells </a:t>
            </a:r>
          </a:p>
          <a:p>
            <a:r>
              <a:rPr lang="en-US" sz="3400" b="1" u="sng" dirty="0" err="1" smtClean="0">
                <a:latin typeface="Segoe Print" panose="02000600000000000000" pitchFamily="2" charset="0"/>
              </a:rPr>
              <a:t>Protists</a:t>
            </a:r>
            <a:r>
              <a:rPr lang="en-US" sz="3400" b="1" u="sng" dirty="0" smtClean="0">
                <a:latin typeface="Segoe Print" panose="02000600000000000000" pitchFamily="2" charset="0"/>
              </a:rPr>
              <a:t>:</a:t>
            </a:r>
            <a:r>
              <a:rPr lang="en-US" sz="3400" b="1" dirty="0" smtClean="0">
                <a:latin typeface="Segoe Print" panose="02000600000000000000" pitchFamily="2" charset="0"/>
              </a:rPr>
              <a:t>  a diverse group of organisms in domain </a:t>
            </a:r>
            <a:r>
              <a:rPr lang="en-US" sz="3400" b="1" dirty="0" err="1" smtClean="0">
                <a:latin typeface="Segoe Print" panose="02000600000000000000" pitchFamily="2" charset="0"/>
              </a:rPr>
              <a:t>Eukarya</a:t>
            </a:r>
            <a:r>
              <a:rPr lang="en-US" sz="3400" b="1" dirty="0" smtClean="0">
                <a:latin typeface="Segoe Print" panose="02000600000000000000" pitchFamily="2" charset="0"/>
              </a:rPr>
              <a:t>; most single-celled organisms in domain </a:t>
            </a:r>
            <a:r>
              <a:rPr lang="en-US" sz="3400" b="1" dirty="0" err="1" smtClean="0">
                <a:latin typeface="Segoe Print" panose="02000600000000000000" pitchFamily="2" charset="0"/>
              </a:rPr>
              <a:t>Eukarya</a:t>
            </a:r>
            <a:r>
              <a:rPr lang="en-US" sz="3400" b="1" dirty="0" smtClean="0">
                <a:latin typeface="Segoe Print" panose="02000600000000000000" pitchFamily="2" charset="0"/>
              </a:rPr>
              <a:t> are </a:t>
            </a:r>
            <a:r>
              <a:rPr lang="en-US" sz="3400" b="1" dirty="0" err="1" smtClean="0">
                <a:latin typeface="Segoe Print" panose="02000600000000000000" pitchFamily="2" charset="0"/>
              </a:rPr>
              <a:t>protists</a:t>
            </a:r>
            <a:r>
              <a:rPr lang="en-US" sz="3400" b="1" dirty="0" smtClean="0">
                <a:latin typeface="Segoe Print" panose="02000600000000000000" pitchFamily="2" charset="0"/>
              </a:rPr>
              <a:t> </a:t>
            </a:r>
          </a:p>
          <a:p>
            <a:r>
              <a:rPr lang="en-US" sz="3400" b="1" u="sng" dirty="0" smtClean="0">
                <a:latin typeface="Segoe Print" panose="02000600000000000000" pitchFamily="2" charset="0"/>
              </a:rPr>
              <a:t>Single-celled</a:t>
            </a:r>
            <a:r>
              <a:rPr lang="en-US" sz="3400" b="1" dirty="0" smtClean="0">
                <a:latin typeface="Segoe Print" panose="02000600000000000000" pitchFamily="2" charset="0"/>
              </a:rPr>
              <a:t>: made of a single cell; the one cell carries out all functions </a:t>
            </a:r>
          </a:p>
          <a:p>
            <a:r>
              <a:rPr lang="en-US" sz="3400" b="1" u="sng" dirty="0" smtClean="0">
                <a:latin typeface="Segoe Print" panose="02000600000000000000" pitchFamily="2" charset="0"/>
              </a:rPr>
              <a:t>Unicellular</a:t>
            </a:r>
            <a:r>
              <a:rPr lang="en-US" sz="3400" b="1" dirty="0" smtClean="0">
                <a:latin typeface="Segoe Print" panose="02000600000000000000" pitchFamily="2" charset="0"/>
              </a:rPr>
              <a:t>: composed of a single cell </a:t>
            </a:r>
          </a:p>
          <a:p>
            <a:pPr marL="0" indent="0">
              <a:buNone/>
            </a:pPr>
            <a:endParaRPr lang="en-US" sz="3400" b="1" dirty="0" smtClean="0">
              <a:latin typeface="Segoe Print" panose="02000600000000000000" pitchFamily="2" charset="0"/>
            </a:endParaRPr>
          </a:p>
          <a:p>
            <a:pPr lvl="0"/>
            <a:r>
              <a:rPr lang="en-US" sz="3400" b="1" dirty="0" smtClean="0">
                <a:latin typeface="Segoe Print" panose="02000600000000000000" pitchFamily="2" charset="0"/>
              </a:rPr>
              <a:t>All living things are made of one or more cells</a:t>
            </a:r>
          </a:p>
          <a:p>
            <a:pPr lvl="0"/>
            <a:r>
              <a:rPr lang="en-US" sz="3400" b="1" dirty="0" smtClean="0">
                <a:latin typeface="Segoe Print" panose="02000600000000000000" pitchFamily="2" charset="0"/>
              </a:rPr>
              <a:t>Single-celled organisms can be found almost everywhere on earth.</a:t>
            </a:r>
          </a:p>
          <a:p>
            <a:pPr lvl="0"/>
            <a:r>
              <a:rPr lang="en-US" sz="3400" b="1" dirty="0" smtClean="0">
                <a:latin typeface="Segoe Print" panose="02000600000000000000" pitchFamily="2" charset="0"/>
              </a:rPr>
              <a:t>All three domains include single-celled organisms.</a:t>
            </a:r>
          </a:p>
          <a:p>
            <a:pPr lvl="0"/>
            <a:r>
              <a:rPr lang="en-US" sz="3400" b="1" dirty="0" smtClean="0">
                <a:latin typeface="Segoe Print" panose="02000600000000000000" pitchFamily="2" charset="0"/>
              </a:rPr>
              <a:t>A single-celled organism must meet the 3 challenges of life: </a:t>
            </a:r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13839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525963"/>
          </a:xfrm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686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809103"/>
              </p:ext>
            </p:extLst>
          </p:nvPr>
        </p:nvGraphicFramePr>
        <p:xfrm>
          <a:off x="-15240" y="2897906"/>
          <a:ext cx="912876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752"/>
                <a:gridCol w="1825752"/>
                <a:gridCol w="1825752"/>
                <a:gridCol w="1825752"/>
                <a:gridCol w="1825752"/>
              </a:tblGrid>
              <a:tr h="18288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Monday 10/13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Tuesday 10/14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Wed. 10/16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Thursday 10/17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Friday 10/18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Review and quiz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C:\Users\User\AppData\Local\Microsoft\Windows\Temporary Internet Files\Content.IE5\1H7K0ZLY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7892" y="1643224"/>
            <a:ext cx="522605" cy="52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AppData\Local\Microsoft\Windows\Temporary Internet Files\Content.IE5\1H7K0ZLY\MC90044131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14354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User\AppData\Local\Microsoft\Windows\Temporary Internet Files\Content.IE5\1H7K0ZLY\MC90044131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849" y="838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User\AppData\Local\Microsoft\Windows\Temporary Internet Files\Content.IE5\1H7K0ZLY\MC90044131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9655" y="3548697"/>
            <a:ext cx="508953" cy="50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65045" y="719279"/>
            <a:ext cx="4643461" cy="144655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 dirty="0"/>
              <a:t>Week at a glance…</a:t>
            </a:r>
          </a:p>
        </p:txBody>
      </p:sp>
      <p:pic>
        <p:nvPicPr>
          <p:cNvPr id="10" name="Picture 10" descr="C:\Users\user\Pictures\border 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5715000"/>
            <a:ext cx="921473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/>
          <p:cNvSpPr/>
          <p:nvPr/>
        </p:nvSpPr>
        <p:spPr>
          <a:xfrm rot="5400000">
            <a:off x="9925710" y="3861890"/>
            <a:ext cx="1447800" cy="288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287000" y="4552509"/>
            <a:ext cx="147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Great state of PA state standards!</a:t>
            </a:r>
            <a:endParaRPr lang="en-US" sz="1400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5491" y="4752872"/>
            <a:ext cx="5435084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 smtClean="0"/>
              <a:t>Today’s Objective</a:t>
            </a:r>
            <a:r>
              <a:rPr lang="en-US" sz="2800" dirty="0" smtClean="0"/>
              <a:t>:  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define </a:t>
            </a:r>
            <a:r>
              <a:rPr lang="en-US" dirty="0"/>
              <a:t>cells </a:t>
            </a:r>
            <a:r>
              <a:rPr lang="en-US" dirty="0" smtClean="0"/>
              <a:t> as the </a:t>
            </a:r>
            <a:r>
              <a:rPr lang="en-US" dirty="0"/>
              <a:t>basic unit of structure and function in all living things and contains genetic information </a:t>
            </a:r>
            <a:endParaRPr lang="en-US" dirty="0" smtClean="0"/>
          </a:p>
        </p:txBody>
      </p:sp>
      <p:pic>
        <p:nvPicPr>
          <p:cNvPr id="11" name="Picture 2" descr="C:\Users\user\AppData\Local\Microsoft\Windows\Temporary Internet Files\Content.IE5\K5TGF79V\MC900189624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98959" y="4768674"/>
            <a:ext cx="1752600" cy="92250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761195" y="4780036"/>
            <a:ext cx="153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Great state of PA State Standards</a:t>
            </a:r>
            <a:endParaRPr lang="en-US" sz="1200" dirty="0"/>
          </a:p>
        </p:txBody>
      </p:sp>
      <p:sp>
        <p:nvSpPr>
          <p:cNvPr id="12" name="Subtitle 8"/>
          <p:cNvSpPr txBox="1">
            <a:spLocks/>
          </p:cNvSpPr>
          <p:nvPr/>
        </p:nvSpPr>
        <p:spPr>
          <a:xfrm>
            <a:off x="5490575" y="5238184"/>
            <a:ext cx="1808384" cy="39219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 Standard S8. B1.1.1,  S8.B.1.1.2, S8.b.1.1.3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36685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SCHOOL!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19745" y="3406521"/>
            <a:ext cx="1168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Unit 2 Lesson 1:</a:t>
            </a:r>
            <a:br>
              <a:rPr lang="en-US" dirty="0" smtClean="0"/>
            </a:br>
            <a:r>
              <a:rPr lang="en-US" dirty="0" smtClean="0"/>
              <a:t>The cell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57600" y="3314189"/>
            <a:ext cx="1665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Unit 2 Lesson 2:</a:t>
            </a:r>
            <a:br>
              <a:rPr lang="en-US" sz="1600" dirty="0" smtClean="0"/>
            </a:br>
            <a:r>
              <a:rPr lang="en-US" sz="1600" dirty="0" smtClean="0"/>
              <a:t>microscope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810329" y="3375743"/>
            <a:ext cx="1168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Growing bacteria lab continued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227161" y="2393444"/>
            <a:ext cx="1168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More Review</a:t>
            </a:r>
            <a:endParaRPr lang="en-US" dirty="0"/>
          </a:p>
        </p:txBody>
      </p:sp>
      <p:pic>
        <p:nvPicPr>
          <p:cNvPr id="1026" name="Picture 2" descr="http://cdn.mdjunction.com/components/com_joomlaboard/uploaded/images/garfield_happy_wednesday_dc1-5e7ba1c064d1c63ec4f1619449753a8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0200" y="86591"/>
            <a:ext cx="4275022" cy="21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420600" y="0"/>
            <a:ext cx="997190" cy="83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er\AppData\Local\Microsoft\Windows\Temporary Internet Files\Content.IE5\1H7K0ZLY\MC900441310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3810000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Users\User\AppData\Local\Microsoft\Windows\Temporary Internet Files\Content.IE5\1H7K0ZLY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0292" y="1795624"/>
            <a:ext cx="522605" cy="52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8"/>
          <a:stretch/>
        </p:blipFill>
        <p:spPr bwMode="auto">
          <a:xfrm>
            <a:off x="5005149" y="86591"/>
            <a:ext cx="3948112" cy="276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4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3-10-09 at 8.08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" y="0"/>
            <a:ext cx="9144000" cy="689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2" name="Content Placeholder 1" descr="Screen Shot 2013-10-09 at 7.36.37 A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1" t="-5675" r="2031" b="31570"/>
          <a:stretch/>
        </p:blipFill>
        <p:spPr>
          <a:xfrm>
            <a:off x="-228600" y="-609600"/>
            <a:ext cx="9372600" cy="7467600"/>
          </a:xfrm>
        </p:spPr>
      </p:pic>
      <p:sp>
        <p:nvSpPr>
          <p:cNvPr id="3" name="Rectangle 2"/>
          <p:cNvSpPr/>
          <p:nvPr/>
        </p:nvSpPr>
        <p:spPr>
          <a:xfrm>
            <a:off x="4191000" y="76200"/>
            <a:ext cx="1600200" cy="914400"/>
          </a:xfrm>
          <a:prstGeom prst="rect">
            <a:avLst/>
          </a:prstGeom>
          <a:solidFill>
            <a:srgbClr val="FFFF00"/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Student Page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53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86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3-10-09 at 7.39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"/>
            <a:ext cx="8610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2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Today’s Lab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562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oper Black" panose="0208090404030B020404" pitchFamily="18" charset="0"/>
              </a:rPr>
              <a:t>Watch the video link below on setting up your specimen slides</a:t>
            </a:r>
          </a:p>
          <a:p>
            <a:pPr marL="0" indent="0">
              <a:buNone/>
            </a:pPr>
            <a:endParaRPr lang="en-US" dirty="0">
              <a:latin typeface="Cooper Black" panose="0208090404030B0204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Once you have watched and set up your slides, try to find organisms in your water samples and answer the questions on page 54 of your Student Pages</a:t>
            </a:r>
          </a:p>
          <a:p>
            <a:endParaRPr lang="en-US" dirty="0" smtClean="0">
              <a:solidFill>
                <a:srgbClr val="FF0000"/>
              </a:solidFill>
              <a:latin typeface="Cooper Black" panose="0208090404030B0204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HAVE FUN!!!</a:t>
            </a:r>
            <a:endParaRPr lang="en-US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076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Screen Shot 2013-10-09 at 7.42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838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4400" y="2667000"/>
            <a:ext cx="3847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Preparing a microscope slide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852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8"/>
          <p:cNvSpPr txBox="1">
            <a:spLocks noChangeArrowheads="1"/>
          </p:cNvSpPr>
          <p:nvPr/>
        </p:nvSpPr>
        <p:spPr bwMode="auto">
          <a:xfrm>
            <a:off x="914399" y="457200"/>
            <a:ext cx="731520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4000" b="1" dirty="0" smtClean="0">
              <a:latin typeface="Calibri" pitchFamily="34" charset="0"/>
            </a:endParaRPr>
          </a:p>
          <a:p>
            <a:pPr algn="ctr"/>
            <a:r>
              <a:rPr lang="en-US" sz="4000" b="1" u="sng" dirty="0" smtClean="0">
                <a:latin typeface="Segoe Print" panose="02000600000000000000" pitchFamily="2" charset="0"/>
              </a:rPr>
              <a:t>Life Science Homework</a:t>
            </a:r>
            <a:r>
              <a:rPr lang="en-US" sz="4000" b="1" dirty="0" smtClean="0">
                <a:latin typeface="Segoe Print" panose="02000600000000000000" pitchFamily="2" charset="0"/>
              </a:rPr>
              <a:t> </a:t>
            </a:r>
            <a:endParaRPr lang="en-US" sz="4000" b="1" dirty="0">
              <a:latin typeface="Segoe Print" panose="020006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1219200"/>
            <a:ext cx="237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398" y="1600200"/>
            <a:ext cx="7315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Unit 2 lessons 2</a:t>
            </a:r>
          </a:p>
        </p:txBody>
      </p:sp>
      <p:sp>
        <p:nvSpPr>
          <p:cNvPr id="2" name="Rectangle 1"/>
          <p:cNvSpPr/>
          <p:nvPr/>
        </p:nvSpPr>
        <p:spPr>
          <a:xfrm rot="10800000" flipV="1">
            <a:off x="914401" y="3908524"/>
            <a:ext cx="731519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Exit Ticket: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Were you able to see any interesting organisms in your pond water?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  <a:latin typeface="Eras Demi ITC" panose="020B0805030504020804" pitchFamily="34" charset="0"/>
              </a:rPr>
              <a:t>YES</a:t>
            </a:r>
            <a:r>
              <a:rPr lang="en-US" sz="2800" dirty="0">
                <a:solidFill>
                  <a:srgbClr val="00B050"/>
                </a:solidFill>
                <a:latin typeface="Eras Demi ITC" panose="020B0805030504020804" pitchFamily="34" charset="0"/>
              </a:rPr>
              <a:t>	</a:t>
            </a:r>
            <a:r>
              <a:rPr lang="en-US" sz="2800" dirty="0" smtClean="0">
                <a:solidFill>
                  <a:srgbClr val="00B050"/>
                </a:solidFill>
                <a:latin typeface="Eras Demi ITC" panose="020B0805030504020804" pitchFamily="34" charset="0"/>
              </a:rPr>
              <a:t>		</a:t>
            </a:r>
            <a:r>
              <a:rPr lang="en-US" sz="2800" dirty="0" smtClean="0">
                <a:solidFill>
                  <a:srgbClr val="FF0000"/>
                </a:solidFill>
                <a:latin typeface="Eras Demi ITC" panose="020B0805030504020804" pitchFamily="34" charset="0"/>
              </a:rPr>
              <a:t>No</a:t>
            </a:r>
            <a:endParaRPr lang="en-US" sz="2800" dirty="0" smtClean="0">
              <a:solidFill>
                <a:srgbClr val="00B050"/>
              </a:solidFill>
              <a:latin typeface="Eras Demi ITC" panose="020B0805030504020804" pitchFamily="34" charset="0"/>
            </a:endParaRPr>
          </a:p>
        </p:txBody>
      </p:sp>
      <p:pic>
        <p:nvPicPr>
          <p:cNvPr id="1026" name="Picture 2" descr="C:\Users\user\AppData\Local\Microsoft\Windows\Temporary Internet Files\Content.IE5\7U8PNTJP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5334000"/>
            <a:ext cx="721377" cy="7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AppData\Local\Microsoft\Windows\Temporary Internet Files\Content.IE5\6V8ZL74E\MC900439584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333" y="5405896"/>
            <a:ext cx="767211" cy="64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06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537</TotalTime>
  <Words>433</Words>
  <Application>Microsoft Office PowerPoint</Application>
  <PresentationFormat>On-screen Show (4:3)</PresentationFormat>
  <Paragraphs>82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Executive</vt:lpstr>
      <vt:lpstr>Using a Microscope</vt:lpstr>
      <vt:lpstr>PowerPoint Presentation</vt:lpstr>
      <vt:lpstr>Week at a glance…</vt:lpstr>
      <vt:lpstr>PowerPoint Presentation</vt:lpstr>
      <vt:lpstr>PowerPoint Presentation</vt:lpstr>
      <vt:lpstr>PowerPoint Presentation</vt:lpstr>
      <vt:lpstr>Today’s Lab</vt:lpstr>
      <vt:lpstr>PowerPoint Presentation</vt:lpstr>
      <vt:lpstr>PowerPoint Presentation</vt:lpstr>
      <vt:lpstr>PowerPoint Presentation</vt:lpstr>
      <vt:lpstr>Differentiate- to develop from a simple, unspecialized cell into a cell that has a specific structure and job  Advantages of being multi-cellular - they can perform more functions -they can be larger and use some types of cells to get food and maintain their structure    Disadvantages- groups of cells depend on each other, when one group doesn’t work correctly, the entire organism is at risk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 Microscope</dc:title>
  <dc:creator>user</dc:creator>
  <cp:lastModifiedBy>Department of Veterans Affairs</cp:lastModifiedBy>
  <cp:revision>20</cp:revision>
  <dcterms:created xsi:type="dcterms:W3CDTF">2013-10-09T03:14:34Z</dcterms:created>
  <dcterms:modified xsi:type="dcterms:W3CDTF">2014-10-15T15:11:34Z</dcterms:modified>
</cp:coreProperties>
</file>